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12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7"/>
  </p:notesMasterIdLst>
  <p:handoutMasterIdLst>
    <p:handoutMasterId r:id="rId62"/>
  </p:handoutMasterIdLst>
  <p:sldIdLst>
    <p:sldId id="283" r:id="rId3"/>
    <p:sldId id="303" r:id="rId4"/>
    <p:sldId id="301" r:id="rId5"/>
    <p:sldId id="282" r:id="rId6"/>
    <p:sldId id="355" r:id="rId8"/>
    <p:sldId id="350" r:id="rId9"/>
    <p:sldId id="304" r:id="rId10"/>
    <p:sldId id="356" r:id="rId11"/>
    <p:sldId id="357" r:id="rId12"/>
    <p:sldId id="359" r:id="rId13"/>
    <p:sldId id="360" r:id="rId14"/>
    <p:sldId id="361" r:id="rId15"/>
    <p:sldId id="362" r:id="rId16"/>
    <p:sldId id="363" r:id="rId17"/>
    <p:sldId id="364" r:id="rId18"/>
    <p:sldId id="365" r:id="rId19"/>
    <p:sldId id="366" r:id="rId20"/>
    <p:sldId id="367" r:id="rId21"/>
    <p:sldId id="372" r:id="rId22"/>
    <p:sldId id="373" r:id="rId23"/>
    <p:sldId id="374" r:id="rId24"/>
    <p:sldId id="412" r:id="rId25"/>
    <p:sldId id="407" r:id="rId26"/>
    <p:sldId id="378" r:id="rId27"/>
    <p:sldId id="379" r:id="rId28"/>
    <p:sldId id="380" r:id="rId29"/>
    <p:sldId id="381" r:id="rId30"/>
    <p:sldId id="382" r:id="rId31"/>
    <p:sldId id="383" r:id="rId32"/>
    <p:sldId id="384" r:id="rId33"/>
    <p:sldId id="385" r:id="rId34"/>
    <p:sldId id="408" r:id="rId35"/>
    <p:sldId id="386" r:id="rId36"/>
    <p:sldId id="387" r:id="rId37"/>
    <p:sldId id="388" r:id="rId38"/>
    <p:sldId id="389" r:id="rId39"/>
    <p:sldId id="390" r:id="rId40"/>
    <p:sldId id="391" r:id="rId41"/>
    <p:sldId id="413" r:id="rId42"/>
    <p:sldId id="392" r:id="rId43"/>
    <p:sldId id="393" r:id="rId44"/>
    <p:sldId id="394" r:id="rId45"/>
    <p:sldId id="395" r:id="rId46"/>
    <p:sldId id="396" r:id="rId47"/>
    <p:sldId id="397" r:id="rId48"/>
    <p:sldId id="398" r:id="rId49"/>
    <p:sldId id="399" r:id="rId50"/>
    <p:sldId id="400" r:id="rId51"/>
    <p:sldId id="414" r:id="rId52"/>
    <p:sldId id="402" r:id="rId53"/>
    <p:sldId id="403" r:id="rId54"/>
    <p:sldId id="404" r:id="rId55"/>
    <p:sldId id="405" r:id="rId56"/>
    <p:sldId id="411" r:id="rId57"/>
    <p:sldId id="316" r:id="rId58"/>
    <p:sldId id="317" r:id="rId59"/>
    <p:sldId id="415" r:id="rId60"/>
    <p:sldId id="300" r:id="rId61"/>
  </p:sldIdLst>
  <p:sldSz cx="9144000" cy="5715000" type="screen16x10"/>
  <p:notesSz cx="6858000" cy="9144000"/>
  <p:embeddedFontLst>
    <p:embeddedFont>
      <p:font typeface="Calibri" panose="020F0502020204030204" pitchFamily="34" charset="0"/>
      <p:regular r:id="rId66"/>
      <p:bold r:id="rId67"/>
      <p:italic r:id="rId68"/>
      <p:boldItalic r:id="rId69"/>
    </p:embeddedFont>
    <p:embeddedFont>
      <p:font typeface="微软雅黑" panose="020B0503020204020204" pitchFamily="34" charset="-122"/>
      <p:regular r:id="rId70"/>
    </p:embeddedFont>
    <p:embeddedFont>
      <p:font typeface="Aharoni" panose="02010803020104030203" pitchFamily="2" charset="-79"/>
      <p:bold r:id="rId71"/>
    </p:embeddedFont>
    <p:embeddedFont>
      <p:font typeface="经典繁毛楷" panose="02010609000101010101" pitchFamily="49" charset="-122"/>
      <p:regular r:id="rId72"/>
    </p:embeddedFont>
    <p:embeddedFont>
      <p:font typeface="楷体_GB2312" panose="02010609030101010101" pitchFamily="49" charset="-122"/>
      <p:regular r:id="rId73"/>
    </p:embeddedFont>
    <p:embeddedFont>
      <p:font typeface="Calibri" panose="020F0502020204030204"/>
      <p:regular r:id="rId74"/>
      <p:bold r:id="rId75"/>
      <p:italic r:id="rId76"/>
      <p:boldItalic r:id="rId77"/>
    </p:embeddedFont>
  </p:embeddedFontLst>
  <p:custDataLst>
    <p:tags r:id="rId78"/>
  </p:custDataLst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00" userDrawn="1">
          <p15:clr>
            <a:srgbClr val="A4A3A4"/>
          </p15:clr>
        </p15:guide>
        <p15:guide id="2" pos="2880" userDrawn="1">
          <p15:clr>
            <a:srgbClr val="A4A3A4"/>
          </p15:clr>
        </p15:guide>
        <p15:guide id="3" pos="5420" userDrawn="1">
          <p15:clr>
            <a:srgbClr val="A4A3A4"/>
          </p15:clr>
        </p15:guide>
        <p15:guide id="4" pos="703" userDrawn="1">
          <p15:clr>
            <a:srgbClr val="A4A3A4"/>
          </p15:clr>
        </p15:guide>
        <p15:guide id="5" pos="492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F8D7"/>
    <a:srgbClr val="7F7F7F"/>
    <a:srgbClr val="772C03"/>
    <a:srgbClr val="A71F13"/>
    <a:srgbClr val="55296C"/>
    <a:srgbClr val="A4946C"/>
    <a:srgbClr val="007AB0"/>
    <a:srgbClr val="8EC3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 horzBarState="maximized">
    <p:restoredLeft sz="11202" autoAdjust="0"/>
    <p:restoredTop sz="94660"/>
  </p:normalViewPr>
  <p:slideViewPr>
    <p:cSldViewPr showGuides="1">
      <p:cViewPr>
        <p:scale>
          <a:sx n="90" d="100"/>
          <a:sy n="90" d="100"/>
        </p:scale>
        <p:origin x="-1032" y="-396"/>
      </p:cViewPr>
      <p:guideLst>
        <p:guide orient="horz" pos="1800"/>
        <p:guide pos="2880"/>
        <p:guide pos="5420"/>
        <p:guide pos="703"/>
        <p:guide pos="4921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notesViewPr>
    <p:cSldViewPr>
      <p:cViewPr varScale="1">
        <p:scale>
          <a:sx n="69" d="100"/>
          <a:sy n="69" d="100"/>
        </p:scale>
        <p:origin x="-2838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8" Type="http://schemas.openxmlformats.org/officeDocument/2006/relationships/tags" Target="tags/tag1.xml"/><Relationship Id="rId77" Type="http://schemas.openxmlformats.org/officeDocument/2006/relationships/font" Target="fonts/font12.fntdata"/><Relationship Id="rId76" Type="http://schemas.openxmlformats.org/officeDocument/2006/relationships/font" Target="fonts/font11.fntdata"/><Relationship Id="rId75" Type="http://schemas.openxmlformats.org/officeDocument/2006/relationships/font" Target="fonts/font10.fntdata"/><Relationship Id="rId74" Type="http://schemas.openxmlformats.org/officeDocument/2006/relationships/font" Target="fonts/font9.fntdata"/><Relationship Id="rId73" Type="http://schemas.openxmlformats.org/officeDocument/2006/relationships/font" Target="fonts/font8.fntdata"/><Relationship Id="rId72" Type="http://schemas.openxmlformats.org/officeDocument/2006/relationships/font" Target="fonts/font7.fntdata"/><Relationship Id="rId71" Type="http://schemas.openxmlformats.org/officeDocument/2006/relationships/font" Target="fonts/font6.fntdata"/><Relationship Id="rId70" Type="http://schemas.openxmlformats.org/officeDocument/2006/relationships/font" Target="fonts/font5.fntdata"/><Relationship Id="rId7" Type="http://schemas.openxmlformats.org/officeDocument/2006/relationships/notesMaster" Target="notesMasters/notesMaster1.xml"/><Relationship Id="rId69" Type="http://schemas.openxmlformats.org/officeDocument/2006/relationships/font" Target="fonts/font4.fntdata"/><Relationship Id="rId68" Type="http://schemas.openxmlformats.org/officeDocument/2006/relationships/font" Target="fonts/font3.fntdata"/><Relationship Id="rId67" Type="http://schemas.openxmlformats.org/officeDocument/2006/relationships/font" Target="fonts/font2.fntdata"/><Relationship Id="rId66" Type="http://schemas.openxmlformats.org/officeDocument/2006/relationships/font" Target="fonts/font1.fntdata"/><Relationship Id="rId65" Type="http://schemas.openxmlformats.org/officeDocument/2006/relationships/tableStyles" Target="tableStyles.xml"/><Relationship Id="rId64" Type="http://schemas.openxmlformats.org/officeDocument/2006/relationships/viewProps" Target="viewProps.xml"/><Relationship Id="rId63" Type="http://schemas.openxmlformats.org/officeDocument/2006/relationships/presProps" Target="presProps.xml"/><Relationship Id="rId62" Type="http://schemas.openxmlformats.org/officeDocument/2006/relationships/handoutMaster" Target="handoutMasters/handoutMaster1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4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3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3F1AEB4A-AEFC-41D2-9326-42F64AC97409}" type="datetimeFigureOut">
              <a:rPr lang="zh-CN" altLang="en-US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algn="r" eaLnBrk="1" hangingPunct="1">
              <a:defRPr sz="1200"/>
            </a:lvl1pPr>
          </a:lstStyle>
          <a:p>
            <a:fld id="{5AC3056E-C548-4068-928A-E6F6A3807197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A5B0A336-2B33-48EA-BBFD-D03F0799B66A}" type="datetimeFigureOut">
              <a:rPr lang="zh-CN" altLang="en-US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 smtClean="0"/>
              <a:t>单击此处编辑母版文本样式</a:t>
            </a:r>
            <a:endParaRPr lang="zh-CN" altLang="en-US" noProof="0" smtClean="0"/>
          </a:p>
          <a:p>
            <a:pPr lvl="1"/>
            <a:r>
              <a:rPr lang="zh-CN" altLang="en-US" noProof="0" smtClean="0"/>
              <a:t>第二级</a:t>
            </a:r>
            <a:endParaRPr lang="zh-CN" altLang="en-US" noProof="0" smtClean="0"/>
          </a:p>
          <a:p>
            <a:pPr lvl="2"/>
            <a:r>
              <a:rPr lang="zh-CN" altLang="en-US" noProof="0" smtClean="0"/>
              <a:t>第三级</a:t>
            </a:r>
            <a:endParaRPr lang="zh-CN" altLang="en-US" noProof="0" smtClean="0"/>
          </a:p>
          <a:p>
            <a:pPr lvl="3"/>
            <a:r>
              <a:rPr lang="zh-CN" altLang="en-US" noProof="0" smtClean="0"/>
              <a:t>第四级</a:t>
            </a:r>
            <a:endParaRPr lang="zh-CN" altLang="en-US" noProof="0" smtClean="0"/>
          </a:p>
          <a:p>
            <a:pPr lvl="4"/>
            <a:r>
              <a:rPr lang="zh-CN" altLang="en-US" noProof="0" smtClean="0"/>
              <a:t>第五级</a:t>
            </a:r>
            <a:endParaRPr lang="zh-CN" altLang="en-US" noProof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algn="r" eaLnBrk="1" hangingPunct="1">
              <a:defRPr sz="1200"/>
            </a:lvl1pPr>
          </a:lstStyle>
          <a:p>
            <a:fld id="{4DE4397E-E099-4D08-AB54-47C878E61BCC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17411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741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/>
          <a:lstStyle/>
          <a:p>
            <a:fld id="{7838D9B0-4877-40ED-943E-F14120F97AA2}" type="slidenum">
              <a:rPr lang="zh-CN" altLang="en-US">
                <a:solidFill>
                  <a:srgbClr val="000000"/>
                </a:solidFill>
              </a:rPr>
            </a:fld>
            <a:endParaRPr lang="zh-CN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17411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741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/>
          <a:lstStyle/>
          <a:p>
            <a:fld id="{7838D9B0-4877-40ED-943E-F14120F97AA2}" type="slidenum">
              <a:rPr lang="zh-CN" altLang="en-US">
                <a:solidFill>
                  <a:srgbClr val="000000"/>
                </a:solidFill>
              </a:rPr>
            </a:fld>
            <a:endParaRPr lang="zh-CN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17411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741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/>
          <a:lstStyle/>
          <a:p>
            <a:fld id="{7838D9B0-4877-40ED-943E-F14120F97AA2}" type="slidenum">
              <a:rPr lang="zh-CN" altLang="en-US">
                <a:solidFill>
                  <a:srgbClr val="000000"/>
                </a:solidFill>
              </a:rPr>
            </a:fld>
            <a:endParaRPr lang="zh-CN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2" y="1775357"/>
            <a:ext cx="7772401" cy="1225021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1" y="3238501"/>
            <a:ext cx="6400800" cy="14605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857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721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457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9443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4301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9165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4023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8881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5297488"/>
            <a:ext cx="2135188" cy="303212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07F6E8AF-E24F-4BCB-9F6F-28DBDC224385}" type="datetime1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5297488"/>
            <a:ext cx="2895600" cy="303212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875463" y="5305425"/>
            <a:ext cx="2133600" cy="304800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0BEF2BCA-25E3-42DF-AD48-67CB3D87AD80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2" y="228865"/>
            <a:ext cx="8229600" cy="9525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2" y="1333500"/>
            <a:ext cx="8229600" cy="3771636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5297488"/>
            <a:ext cx="2135188" cy="303212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43750D93-1766-4370-966D-42509502E76E}" type="datetime1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5297488"/>
            <a:ext cx="2895600" cy="303212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804025" y="5305425"/>
            <a:ext cx="2133600" cy="304800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D68655C1-D9CB-4A84-8783-39BDF89DF802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4972051" y="330730"/>
            <a:ext cx="1543051" cy="704320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42904" y="330730"/>
            <a:ext cx="4476751" cy="704320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5297488"/>
            <a:ext cx="2135188" cy="303212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20047CA7-7FDE-459A-BC89-16AA41F170DC}" type="datetime1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5297488"/>
            <a:ext cx="2895600" cy="303212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804025" y="5233988"/>
            <a:ext cx="2133600" cy="303212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79056B72-6B1C-4CA2-A824-4AB8DAE53A9E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6" descr="C:\Users\Soloman\Desktop\九逸作品 印章1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4513684"/>
            <a:ext cx="461963" cy="1074738"/>
          </a:xfrm>
          <a:prstGeom prst="rect">
            <a:avLst/>
          </a:prstGeom>
          <a:noFill/>
          <a:ln>
            <a:noFill/>
          </a:ln>
          <a:effectLst>
            <a:reflection blurRad="6350" stA="50000" endA="300" endPos="55000" dist="381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5" y="3672418"/>
            <a:ext cx="7772401" cy="1135063"/>
          </a:xfrm>
          <a:prstGeom prst="rect">
            <a:avLst/>
          </a:prstGeom>
        </p:spPr>
        <p:txBody>
          <a:bodyPr anchor="t"/>
          <a:lstStyle>
            <a:lvl1pPr algn="l">
              <a:defRPr sz="43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5" y="2422261"/>
            <a:ext cx="7772401" cy="1250156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1pPr>
            <a:lvl2pPr marL="485775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2pPr>
            <a:lvl3pPr marL="972185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3pPr>
            <a:lvl4pPr marL="145796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4pPr>
            <a:lvl5pPr marL="194437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5pPr>
            <a:lvl6pPr marL="2430145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6pPr>
            <a:lvl7pPr marL="2916555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7pPr>
            <a:lvl8pPr marL="340233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8pPr>
            <a:lvl9pPr marL="3888105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5297488"/>
            <a:ext cx="2135188" cy="303212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A40CDE6A-8D12-446C-BA96-4B51A018CDE1}" type="datetime1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5297488"/>
            <a:ext cx="2895600" cy="303212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804025" y="5305425"/>
            <a:ext cx="2133600" cy="304800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9FB6924-0012-4A79-A1AF-27C8FD03916B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2" y="228865"/>
            <a:ext cx="8229600" cy="9525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42901" y="1926169"/>
            <a:ext cx="3009900" cy="5447771"/>
          </a:xfrm>
          <a:prstGeom prst="rect">
            <a:avLst/>
          </a:prstGeom>
        </p:spPr>
        <p:txBody>
          <a:bodyPr/>
          <a:lstStyle>
            <a:lvl1pPr>
              <a:defRPr sz="3000"/>
            </a:lvl1pPr>
            <a:lvl2pPr>
              <a:defRPr sz="2600"/>
            </a:lvl2pPr>
            <a:lvl3pPr>
              <a:defRPr sz="21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3505201" y="1926169"/>
            <a:ext cx="3009900" cy="5447771"/>
          </a:xfrm>
          <a:prstGeom prst="rect">
            <a:avLst/>
          </a:prstGeom>
        </p:spPr>
        <p:txBody>
          <a:bodyPr/>
          <a:lstStyle>
            <a:lvl1pPr>
              <a:defRPr sz="3000"/>
            </a:lvl1pPr>
            <a:lvl2pPr>
              <a:defRPr sz="2600"/>
            </a:lvl2pPr>
            <a:lvl3pPr>
              <a:defRPr sz="21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5297488"/>
            <a:ext cx="2135188" cy="303212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46714D6E-76D1-4BAB-BE98-05B92F0B7748}" type="datetime1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5297488"/>
            <a:ext cx="2895600" cy="303212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804025" y="5305425"/>
            <a:ext cx="2133600" cy="304800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D3BF5422-673C-4730-9846-C0A141430129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2" y="228865"/>
            <a:ext cx="8229600" cy="9525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3" y="1279261"/>
            <a:ext cx="4040188" cy="533136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600" b="1"/>
            </a:lvl1pPr>
            <a:lvl2pPr marL="485775" indent="0">
              <a:buNone/>
              <a:defRPr sz="2100" b="1"/>
            </a:lvl2pPr>
            <a:lvl3pPr marL="972185" indent="0">
              <a:buNone/>
              <a:defRPr sz="1900" b="1"/>
            </a:lvl3pPr>
            <a:lvl4pPr marL="1457960" indent="0">
              <a:buNone/>
              <a:defRPr sz="1700" b="1"/>
            </a:lvl4pPr>
            <a:lvl5pPr marL="1944370" indent="0">
              <a:buNone/>
              <a:defRPr sz="1700" b="1"/>
            </a:lvl5pPr>
            <a:lvl6pPr marL="2430145" indent="0">
              <a:buNone/>
              <a:defRPr sz="1700" b="1"/>
            </a:lvl6pPr>
            <a:lvl7pPr marL="2916555" indent="0">
              <a:buNone/>
              <a:defRPr sz="1700" b="1"/>
            </a:lvl7pPr>
            <a:lvl8pPr marL="3402330" indent="0">
              <a:buNone/>
              <a:defRPr sz="1700" b="1"/>
            </a:lvl8pPr>
            <a:lvl9pPr marL="3888105" indent="0">
              <a:buNone/>
              <a:defRPr sz="17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3" y="1812397"/>
            <a:ext cx="4040188" cy="3292741"/>
          </a:xfrm>
          <a:prstGeom prst="rect">
            <a:avLst/>
          </a:prstGeom>
        </p:spPr>
        <p:txBody>
          <a:bodyPr/>
          <a:lstStyle>
            <a:lvl1pPr>
              <a:defRPr sz="2600"/>
            </a:lvl1pPr>
            <a:lvl2pPr>
              <a:defRPr sz="2100"/>
            </a:lvl2pPr>
            <a:lvl3pPr>
              <a:defRPr sz="19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9" y="1279261"/>
            <a:ext cx="4041775" cy="533136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600" b="1"/>
            </a:lvl1pPr>
            <a:lvl2pPr marL="485775" indent="0">
              <a:buNone/>
              <a:defRPr sz="2100" b="1"/>
            </a:lvl2pPr>
            <a:lvl3pPr marL="972185" indent="0">
              <a:buNone/>
              <a:defRPr sz="1900" b="1"/>
            </a:lvl3pPr>
            <a:lvl4pPr marL="1457960" indent="0">
              <a:buNone/>
              <a:defRPr sz="1700" b="1"/>
            </a:lvl4pPr>
            <a:lvl5pPr marL="1944370" indent="0">
              <a:buNone/>
              <a:defRPr sz="1700" b="1"/>
            </a:lvl5pPr>
            <a:lvl6pPr marL="2430145" indent="0">
              <a:buNone/>
              <a:defRPr sz="1700" b="1"/>
            </a:lvl6pPr>
            <a:lvl7pPr marL="2916555" indent="0">
              <a:buNone/>
              <a:defRPr sz="1700" b="1"/>
            </a:lvl7pPr>
            <a:lvl8pPr marL="3402330" indent="0">
              <a:buNone/>
              <a:defRPr sz="1700" b="1"/>
            </a:lvl8pPr>
            <a:lvl9pPr marL="3888105" indent="0">
              <a:buNone/>
              <a:defRPr sz="17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9" y="1812397"/>
            <a:ext cx="4041775" cy="3292741"/>
          </a:xfrm>
          <a:prstGeom prst="rect">
            <a:avLst/>
          </a:prstGeom>
        </p:spPr>
        <p:txBody>
          <a:bodyPr/>
          <a:lstStyle>
            <a:lvl1pPr>
              <a:defRPr sz="2600"/>
            </a:lvl1pPr>
            <a:lvl2pPr>
              <a:defRPr sz="2100"/>
            </a:lvl2pPr>
            <a:lvl3pPr>
              <a:defRPr sz="19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5297488"/>
            <a:ext cx="2135188" cy="303212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FF082660-F0B9-4659-BE6E-699FF4DF9A67}" type="datetime1">
              <a:rPr lang="zh-CN" altLang="en-US"/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5297488"/>
            <a:ext cx="2895600" cy="303212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804025" y="5305425"/>
            <a:ext cx="2133600" cy="304800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046EF35B-251A-4461-A0BF-A256A9761425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2" y="228865"/>
            <a:ext cx="8229600" cy="9525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5297488"/>
            <a:ext cx="2135188" cy="303212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468274A1-F640-42BC-B702-BB249A95A0DA}" type="datetime1">
              <a:rPr lang="zh-CN" altLang="en-US"/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5297488"/>
            <a:ext cx="2895600" cy="303212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732588" y="5233988"/>
            <a:ext cx="2132012" cy="303212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B74F44B1-B9D3-4D7E-81F3-32341352D6D0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5297488"/>
            <a:ext cx="2135188" cy="303212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FF6562D6-B388-4F8A-9EA0-CDB1DB52F556}" type="datetime1">
              <a:rPr lang="zh-CN" altLang="en-US"/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5297488"/>
            <a:ext cx="2895600" cy="303212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804025" y="5233988"/>
            <a:ext cx="2133600" cy="303212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48F9528E-ED24-4E0F-A2EB-792AE91A4D28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27543"/>
            <a:ext cx="3008314" cy="968375"/>
          </a:xfrm>
          <a:prstGeom prst="rect">
            <a:avLst/>
          </a:prstGeom>
        </p:spPr>
        <p:txBody>
          <a:bodyPr anchor="b"/>
          <a:lstStyle>
            <a:lvl1pPr algn="l">
              <a:defRPr sz="21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4" y="227543"/>
            <a:ext cx="5111751" cy="4877595"/>
          </a:xfrm>
          <a:prstGeom prst="rect">
            <a:avLst/>
          </a:prstGeom>
        </p:spPr>
        <p:txBody>
          <a:bodyPr/>
          <a:lstStyle>
            <a:lvl1pPr>
              <a:defRPr sz="3400"/>
            </a:lvl1pPr>
            <a:lvl2pPr>
              <a:defRPr sz="3000"/>
            </a:lvl2pPr>
            <a:lvl3pPr>
              <a:defRPr sz="26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195918"/>
            <a:ext cx="3008314" cy="390921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/>
            </a:lvl1pPr>
            <a:lvl2pPr marL="485775" indent="0">
              <a:buNone/>
              <a:defRPr sz="1300"/>
            </a:lvl2pPr>
            <a:lvl3pPr marL="972185" indent="0">
              <a:buNone/>
              <a:defRPr sz="1100"/>
            </a:lvl3pPr>
            <a:lvl4pPr marL="1457960" indent="0">
              <a:buNone/>
              <a:defRPr sz="1000"/>
            </a:lvl4pPr>
            <a:lvl5pPr marL="1944370" indent="0">
              <a:buNone/>
              <a:defRPr sz="1000"/>
            </a:lvl5pPr>
            <a:lvl6pPr marL="2430145" indent="0">
              <a:buNone/>
              <a:defRPr sz="1000"/>
            </a:lvl6pPr>
            <a:lvl7pPr marL="2916555" indent="0">
              <a:buNone/>
              <a:defRPr sz="1000"/>
            </a:lvl7pPr>
            <a:lvl8pPr marL="3402330" indent="0">
              <a:buNone/>
              <a:defRPr sz="1000"/>
            </a:lvl8pPr>
            <a:lvl9pPr marL="3888105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5297488"/>
            <a:ext cx="2135188" cy="303212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8C668E16-6915-47CC-9265-4A3A1251BE1B}" type="datetime1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5297488"/>
            <a:ext cx="2895600" cy="303212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875463" y="5305425"/>
            <a:ext cx="2133600" cy="304800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D9E96B0-17E5-4E8D-AB26-8FA35DFC4CCA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000500"/>
            <a:ext cx="5486400" cy="472282"/>
          </a:xfrm>
          <a:prstGeom prst="rect">
            <a:avLst/>
          </a:prstGeom>
        </p:spPr>
        <p:txBody>
          <a:bodyPr anchor="b"/>
          <a:lstStyle>
            <a:lvl1pPr algn="l">
              <a:defRPr sz="21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510646"/>
            <a:ext cx="54864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400"/>
            </a:lvl1pPr>
            <a:lvl2pPr marL="485775" indent="0">
              <a:buNone/>
              <a:defRPr sz="3000"/>
            </a:lvl2pPr>
            <a:lvl3pPr marL="972185" indent="0">
              <a:buNone/>
              <a:defRPr sz="2600"/>
            </a:lvl3pPr>
            <a:lvl4pPr marL="1457960" indent="0">
              <a:buNone/>
              <a:defRPr sz="2100"/>
            </a:lvl4pPr>
            <a:lvl5pPr marL="1944370" indent="0">
              <a:buNone/>
              <a:defRPr sz="2100"/>
            </a:lvl5pPr>
            <a:lvl6pPr marL="2430145" indent="0">
              <a:buNone/>
              <a:defRPr sz="2100"/>
            </a:lvl6pPr>
            <a:lvl7pPr marL="2916555" indent="0">
              <a:buNone/>
              <a:defRPr sz="2100"/>
            </a:lvl7pPr>
            <a:lvl8pPr marL="3402330" indent="0">
              <a:buNone/>
              <a:defRPr sz="2100"/>
            </a:lvl8pPr>
            <a:lvl9pPr marL="3888105" indent="0">
              <a:buNone/>
              <a:defRPr sz="21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472782"/>
            <a:ext cx="5486400" cy="67071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/>
            </a:lvl1pPr>
            <a:lvl2pPr marL="485775" indent="0">
              <a:buNone/>
              <a:defRPr sz="1300"/>
            </a:lvl2pPr>
            <a:lvl3pPr marL="972185" indent="0">
              <a:buNone/>
              <a:defRPr sz="1100"/>
            </a:lvl3pPr>
            <a:lvl4pPr marL="1457960" indent="0">
              <a:buNone/>
              <a:defRPr sz="1000"/>
            </a:lvl4pPr>
            <a:lvl5pPr marL="1944370" indent="0">
              <a:buNone/>
              <a:defRPr sz="1000"/>
            </a:lvl5pPr>
            <a:lvl6pPr marL="2430145" indent="0">
              <a:buNone/>
              <a:defRPr sz="1000"/>
            </a:lvl6pPr>
            <a:lvl7pPr marL="2916555" indent="0">
              <a:buNone/>
              <a:defRPr sz="1000"/>
            </a:lvl7pPr>
            <a:lvl8pPr marL="3402330" indent="0">
              <a:buNone/>
              <a:defRPr sz="1000"/>
            </a:lvl8pPr>
            <a:lvl9pPr marL="3888105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5297488"/>
            <a:ext cx="2135188" cy="303212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ABE2EB63-1496-4F10-B9AA-601C06943D2D}" type="datetime1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5297488"/>
            <a:ext cx="2895600" cy="303212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804025" y="5289550"/>
            <a:ext cx="2133600" cy="304800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715A6020-3DCC-4997-A86B-479523A4443E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CF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6" descr="C:\Users\Soloman\Desktop\九逸作品 印章1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4513684"/>
            <a:ext cx="461963" cy="1074738"/>
          </a:xfrm>
          <a:prstGeom prst="rect">
            <a:avLst/>
          </a:prstGeom>
          <a:noFill/>
          <a:ln>
            <a:noFill/>
          </a:ln>
          <a:effectLst>
            <a:reflection blurRad="6350" stA="50000" endA="300" endPos="55000" dist="381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>
          <a:xfrm>
            <a:off x="6553200" y="5297488"/>
            <a:ext cx="2133600" cy="303212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r" eaLnBrk="1" hangingPunct="1">
              <a:defRPr sz="1200">
                <a:solidFill>
                  <a:srgbClr val="898989"/>
                </a:solidFill>
              </a:defRPr>
            </a:lvl1pPr>
          </a:lstStyle>
          <a:p>
            <a:fld id="{373CCE81-06BF-472B-BEA2-B659800C0E3A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71550" rtl="0" eaLnBrk="0" fontAlgn="base" hangingPunct="0">
        <a:spcBef>
          <a:spcPct val="0"/>
        </a:spcBef>
        <a:spcAft>
          <a:spcPct val="0"/>
        </a:spcAft>
        <a:defRPr sz="47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defTabSz="971550" rtl="0" eaLnBrk="0" fontAlgn="base" hangingPunct="0">
        <a:spcBef>
          <a:spcPct val="0"/>
        </a:spcBef>
        <a:spcAft>
          <a:spcPct val="0"/>
        </a:spcAft>
        <a:defRPr sz="47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2pPr>
      <a:lvl3pPr algn="ctr" defTabSz="971550" rtl="0" eaLnBrk="0" fontAlgn="base" hangingPunct="0">
        <a:spcBef>
          <a:spcPct val="0"/>
        </a:spcBef>
        <a:spcAft>
          <a:spcPct val="0"/>
        </a:spcAft>
        <a:defRPr sz="47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3pPr>
      <a:lvl4pPr algn="ctr" defTabSz="971550" rtl="0" eaLnBrk="0" fontAlgn="base" hangingPunct="0">
        <a:spcBef>
          <a:spcPct val="0"/>
        </a:spcBef>
        <a:spcAft>
          <a:spcPct val="0"/>
        </a:spcAft>
        <a:defRPr sz="47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4pPr>
      <a:lvl5pPr algn="ctr" defTabSz="971550" rtl="0" eaLnBrk="0" fontAlgn="base" hangingPunct="0">
        <a:spcBef>
          <a:spcPct val="0"/>
        </a:spcBef>
        <a:spcAft>
          <a:spcPct val="0"/>
        </a:spcAft>
        <a:defRPr sz="47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5pPr>
      <a:lvl6pPr marL="457200" algn="ctr" defTabSz="971550" rtl="0" fontAlgn="base">
        <a:spcBef>
          <a:spcPct val="0"/>
        </a:spcBef>
        <a:spcAft>
          <a:spcPct val="0"/>
        </a:spcAft>
        <a:defRPr sz="47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6pPr>
      <a:lvl7pPr marL="914400" algn="ctr" defTabSz="971550" rtl="0" fontAlgn="base">
        <a:spcBef>
          <a:spcPct val="0"/>
        </a:spcBef>
        <a:spcAft>
          <a:spcPct val="0"/>
        </a:spcAft>
        <a:defRPr sz="47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7pPr>
      <a:lvl8pPr marL="1371600" algn="ctr" defTabSz="971550" rtl="0" fontAlgn="base">
        <a:spcBef>
          <a:spcPct val="0"/>
        </a:spcBef>
        <a:spcAft>
          <a:spcPct val="0"/>
        </a:spcAft>
        <a:defRPr sz="47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8pPr>
      <a:lvl9pPr marL="1828800" algn="ctr" defTabSz="971550" rtl="0" fontAlgn="base">
        <a:spcBef>
          <a:spcPct val="0"/>
        </a:spcBef>
        <a:spcAft>
          <a:spcPct val="0"/>
        </a:spcAft>
        <a:defRPr sz="47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9pPr>
    </p:titleStyle>
    <p:bodyStyle>
      <a:lvl1pPr marL="363855" indent="-363855" algn="l" defTabSz="97155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1pPr>
      <a:lvl2pPr marL="789305" indent="-303530" algn="l" defTabSz="97155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000" kern="1200">
          <a:solidFill>
            <a:schemeClr val="tx1"/>
          </a:solidFill>
          <a:latin typeface="+mn-lt"/>
          <a:ea typeface="+mn-ea"/>
          <a:cs typeface="+mn-cs"/>
        </a:defRPr>
      </a:lvl2pPr>
      <a:lvl3pPr marL="1214755" indent="-243205" algn="l" defTabSz="97155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3pPr>
      <a:lvl4pPr marL="1700530" indent="-243205" algn="l" defTabSz="97155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186305" indent="-243205" algn="l" defTabSz="97155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673350" indent="-243205" algn="l" defTabSz="972185" rtl="0" eaLnBrk="1" latinLnBrk="0" hangingPunct="1">
        <a:spcBef>
          <a:spcPct val="2000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159125" indent="-243205" algn="l" defTabSz="972185" rtl="0" eaLnBrk="1" latinLnBrk="0" hangingPunct="1">
        <a:spcBef>
          <a:spcPct val="2000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645535" indent="-243205" algn="l" defTabSz="972185" rtl="0" eaLnBrk="1" latinLnBrk="0" hangingPunct="1">
        <a:spcBef>
          <a:spcPct val="2000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131310" indent="-243205" algn="l" defTabSz="972185" rtl="0" eaLnBrk="1" latinLnBrk="0" hangingPunct="1">
        <a:spcBef>
          <a:spcPct val="2000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7218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85775" algn="l" defTabSz="97218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72185" algn="l" defTabSz="97218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457960" algn="l" defTabSz="97218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944370" algn="l" defTabSz="97218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430145" algn="l" defTabSz="97218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916555" algn="l" defTabSz="97218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402330" algn="l" defTabSz="97218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888105" algn="l" defTabSz="97218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5.jpeg"/><Relationship Id="rId1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19.jpeg"/><Relationship Id="rId4" Type="http://schemas.openxmlformats.org/officeDocument/2006/relationships/image" Target="../media/image18.jpeg"/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0.jpeg"/><Relationship Id="rId2" Type="http://schemas.openxmlformats.org/officeDocument/2006/relationships/image" Target="../media/image16.jpeg"/><Relationship Id="rId1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1.jpeg"/><Relationship Id="rId2" Type="http://schemas.openxmlformats.org/officeDocument/2006/relationships/image" Target="../media/image17.jpeg"/><Relationship Id="rId1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2.jpeg"/><Relationship Id="rId2" Type="http://schemas.openxmlformats.org/officeDocument/2006/relationships/image" Target="../media/image18.jpeg"/><Relationship Id="rId1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3.jpeg"/><Relationship Id="rId2" Type="http://schemas.openxmlformats.org/officeDocument/2006/relationships/image" Target="../media/image19.jpeg"/><Relationship Id="rId1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6.jpeg"/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7.jpeg"/><Relationship Id="rId1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8.jpeg"/><Relationship Id="rId1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9.jpeg"/><Relationship Id="rId1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33.jpeg"/><Relationship Id="rId4" Type="http://schemas.openxmlformats.org/officeDocument/2006/relationships/image" Target="../media/image32.jpeg"/><Relationship Id="rId3" Type="http://schemas.openxmlformats.org/officeDocument/2006/relationships/image" Target="../media/image6.png"/><Relationship Id="rId2" Type="http://schemas.openxmlformats.org/officeDocument/2006/relationships/image" Target="../media/image31.jpeg"/><Relationship Id="rId1" Type="http://schemas.openxmlformats.org/officeDocument/2006/relationships/image" Target="../media/image30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4.jpeg"/><Relationship Id="rId1" Type="http://schemas.openxmlformats.org/officeDocument/2006/relationships/image" Target="../media/image6.pn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image" Target="../media/image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7.jpeg"/><Relationship Id="rId1" Type="http://schemas.openxmlformats.org/officeDocument/2006/relationships/image" Target="../media/image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8.jpeg"/><Relationship Id="rId1" Type="http://schemas.openxmlformats.org/officeDocument/2006/relationships/image" Target="../media/image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9.jpeg"/><Relationship Id="rId1" Type="http://schemas.openxmlformats.org/officeDocument/2006/relationships/image" Target="../media/image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0.jpeg"/><Relationship Id="rId1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44.jpeg"/><Relationship Id="rId4" Type="http://schemas.openxmlformats.org/officeDocument/2006/relationships/image" Target="../media/image43.jpeg"/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image" Target="../media/image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5.jpeg"/><Relationship Id="rId1" Type="http://schemas.openxmlformats.org/officeDocument/2006/relationships/image" Target="../media/image6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.png"/></Relationships>
</file>

<file path=ppt/slides/_rels/slide3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50.jpeg"/><Relationship Id="rId5" Type="http://schemas.openxmlformats.org/officeDocument/2006/relationships/image" Target="../media/image49.jpeg"/><Relationship Id="rId4" Type="http://schemas.openxmlformats.org/officeDocument/2006/relationships/image" Target="../media/image48.jpeg"/><Relationship Id="rId3" Type="http://schemas.openxmlformats.org/officeDocument/2006/relationships/image" Target="../media/image47.jpeg"/><Relationship Id="rId2" Type="http://schemas.openxmlformats.org/officeDocument/2006/relationships/image" Target="../media/image46.jpeg"/><Relationship Id="rId1" Type="http://schemas.openxmlformats.org/officeDocument/2006/relationships/image" Target="../media/image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1.jpeg"/><Relationship Id="rId1" Type="http://schemas.openxmlformats.org/officeDocument/2006/relationships/image" Target="../media/image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7.jpeg"/><Relationship Id="rId1" Type="http://schemas.openxmlformats.org/officeDocument/2006/relationships/image" Target="../media/image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8.jpeg"/><Relationship Id="rId1" Type="http://schemas.openxmlformats.org/officeDocument/2006/relationships/image" Target="../media/image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9.jpeg"/><Relationship Id="rId1" Type="http://schemas.openxmlformats.org/officeDocument/2006/relationships/image" Target="../media/image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0.jpeg"/><Relationship Id="rId1" Type="http://schemas.openxmlformats.org/officeDocument/2006/relationships/image" Target="../media/image6.png"/></Relationships>
</file>

<file path=ppt/slides/_rels/slide3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32.jpeg"/><Relationship Id="rId4" Type="http://schemas.openxmlformats.org/officeDocument/2006/relationships/image" Target="../media/image33.jpeg"/><Relationship Id="rId3" Type="http://schemas.openxmlformats.org/officeDocument/2006/relationships/image" Target="../media/image6.png"/><Relationship Id="rId2" Type="http://schemas.openxmlformats.org/officeDocument/2006/relationships/image" Target="../media/image31.jpeg"/><Relationship Id="rId1" Type="http://schemas.openxmlformats.org/officeDocument/2006/relationships/image" Target="../media/image30.jpeg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9.jpeg"/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56.jpeg"/><Relationship Id="rId5" Type="http://schemas.openxmlformats.org/officeDocument/2006/relationships/image" Target="../media/image55.jpeg"/><Relationship Id="rId4" Type="http://schemas.openxmlformats.org/officeDocument/2006/relationships/image" Target="../media/image54.jpeg"/><Relationship Id="rId3" Type="http://schemas.openxmlformats.org/officeDocument/2006/relationships/image" Target="../media/image53.png"/><Relationship Id="rId2" Type="http://schemas.openxmlformats.org/officeDocument/2006/relationships/image" Target="../media/image52.jpeg"/><Relationship Id="rId1" Type="http://schemas.openxmlformats.org/officeDocument/2006/relationships/image" Target="../media/image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2.jpeg"/><Relationship Id="rId1" Type="http://schemas.openxmlformats.org/officeDocument/2006/relationships/image" Target="../media/image6.png"/></Relationships>
</file>

<file path=ppt/slides/_rels/slide4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59.jpeg"/><Relationship Id="rId4" Type="http://schemas.openxmlformats.org/officeDocument/2006/relationships/image" Target="../media/image54.jpeg"/><Relationship Id="rId3" Type="http://schemas.openxmlformats.org/officeDocument/2006/relationships/image" Target="../media/image58.jpeg"/><Relationship Id="rId2" Type="http://schemas.openxmlformats.org/officeDocument/2006/relationships/image" Target="../media/image57.jpeg"/><Relationship Id="rId1" Type="http://schemas.openxmlformats.org/officeDocument/2006/relationships/image" Target="../media/image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7.jpeg"/><Relationship Id="rId1" Type="http://schemas.openxmlformats.org/officeDocument/2006/relationships/image" Target="../media/image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8.jpeg"/><Relationship Id="rId1" Type="http://schemas.openxmlformats.org/officeDocument/2006/relationships/image" Target="../media/image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4.jpeg"/><Relationship Id="rId1" Type="http://schemas.openxmlformats.org/officeDocument/2006/relationships/image" Target="../media/image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9.jpeg"/><Relationship Id="rId1" Type="http://schemas.openxmlformats.org/officeDocument/2006/relationships/image" Target="../media/image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6.jpeg"/><Relationship Id="rId1" Type="http://schemas.openxmlformats.org/officeDocument/2006/relationships/image" Target="../media/image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5.jpeg"/><Relationship Id="rId1" Type="http://schemas.openxmlformats.org/officeDocument/2006/relationships/image" Target="../media/image6.png"/></Relationships>
</file>

<file path=ppt/slides/_rels/slide4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32.jpeg"/><Relationship Id="rId4" Type="http://schemas.openxmlformats.org/officeDocument/2006/relationships/image" Target="../media/image6.png"/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image" Target="../media/image33.jpe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1.png"/><Relationship Id="rId3" Type="http://schemas.openxmlformats.org/officeDocument/2006/relationships/hyperlink" Target="038_CHINESE_ART_IN_THE_WORLD.mp4" TargetMode="External"/><Relationship Id="rId2" Type="http://schemas.openxmlformats.org/officeDocument/2006/relationships/image" Target="../media/image6.png"/><Relationship Id="rId1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62.jpeg"/><Relationship Id="rId3" Type="http://schemas.openxmlformats.org/officeDocument/2006/relationships/image" Target="../media/image61.jpeg"/><Relationship Id="rId2" Type="http://schemas.openxmlformats.org/officeDocument/2006/relationships/image" Target="../media/image60.jpeg"/><Relationship Id="rId1" Type="http://schemas.openxmlformats.org/officeDocument/2006/relationships/image" Target="../media/image6.png"/></Relationships>
</file>

<file path=ppt/slides/_rels/slide5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66.jpeg"/><Relationship Id="rId4" Type="http://schemas.openxmlformats.org/officeDocument/2006/relationships/image" Target="../media/image65.jpeg"/><Relationship Id="rId3" Type="http://schemas.openxmlformats.org/officeDocument/2006/relationships/image" Target="../media/image64.jpeg"/><Relationship Id="rId2" Type="http://schemas.openxmlformats.org/officeDocument/2006/relationships/image" Target="../media/image63.jpeg"/><Relationship Id="rId1" Type="http://schemas.openxmlformats.org/officeDocument/2006/relationships/image" Target="../media/image6.png"/></Relationships>
</file>

<file path=ppt/slides/_rels/slide5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68.jpeg"/><Relationship Id="rId2" Type="http://schemas.openxmlformats.org/officeDocument/2006/relationships/image" Target="../media/image67.jpeg"/><Relationship Id="rId1" Type="http://schemas.openxmlformats.org/officeDocument/2006/relationships/image" Target="../media/image6.png"/></Relationships>
</file>

<file path=ppt/slides/_rels/slide5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69.jpeg"/><Relationship Id="rId2" Type="http://schemas.openxmlformats.org/officeDocument/2006/relationships/image" Target="../media/image62.jpeg"/><Relationship Id="rId1" Type="http://schemas.openxmlformats.org/officeDocument/2006/relationships/image" Target="../media/image6.png"/></Relationships>
</file>

<file path=ppt/slides/_rels/slide5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9.jpeg"/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image" Target="../media/image6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70.jpeg"/><Relationship Id="rId1" Type="http://schemas.openxmlformats.org/officeDocument/2006/relationships/image" Target="../media/image6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71.jpeg"/><Relationship Id="rId1" Type="http://schemas.openxmlformats.org/officeDocument/2006/relationships/image" Target="../media/image6.png"/></Relationships>
</file>

<file path=ppt/slides/_rels/slide5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9.jpeg"/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2.jpeg"/><Relationship Id="rId1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3.jpeg"/><Relationship Id="rId1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4.jpeg"/><Relationship Id="rId1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灯片编号占位符 3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</a:ln>
        </p:spPr>
        <p:txBody>
          <a:bodyPr/>
          <a:lstStyle/>
          <a:p>
            <a:fld id="{1199A1A6-EF60-4BD5-8CF6-6D5B9433BF84}" type="slidenum">
              <a:rPr lang="zh-CN" altLang="en-US"/>
            </a:fld>
            <a:endParaRPr lang="zh-CN" altLang="en-US"/>
          </a:p>
        </p:txBody>
      </p:sp>
      <p:pic>
        <p:nvPicPr>
          <p:cNvPr id="15363" name="Picture 2" descr="C:\Documents and Settings\Administrator\桌面\东京国际朝日学院\14545531.png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-12700" y="4075113"/>
            <a:ext cx="2208213" cy="163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标题 1"/>
          <p:cNvSpPr txBox="1"/>
          <p:nvPr/>
        </p:nvSpPr>
        <p:spPr>
          <a:xfrm>
            <a:off x="1666875" y="2744788"/>
            <a:ext cx="5810250" cy="40005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defPPr>
              <a:defRPr lang="zh-CN"/>
            </a:defPPr>
            <a:lvl1pPr defTabSz="97155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E88D06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742950" indent="-285750" defTabSz="971550" eaLnBrk="0" fontAlgn="base" hangingPunct="0">
              <a:spcBef>
                <a:spcPct val="0"/>
              </a:spcBef>
              <a:spcAft>
                <a:spcPct val="0"/>
              </a:spcAft>
              <a:defRPr sz="1900"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971550" eaLnBrk="0" fontAlgn="base" hangingPunct="0">
              <a:spcBef>
                <a:spcPct val="0"/>
              </a:spcBef>
              <a:spcAft>
                <a:spcPct val="0"/>
              </a:spcAft>
              <a:defRPr sz="1900"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971550" eaLnBrk="0" fontAlgn="base" hangingPunct="0">
              <a:spcBef>
                <a:spcPct val="0"/>
              </a:spcBef>
              <a:spcAft>
                <a:spcPct val="0"/>
              </a:spcAft>
              <a:defRPr sz="1900"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971550" eaLnBrk="0" fontAlgn="base" hangingPunct="0">
              <a:spcBef>
                <a:spcPct val="0"/>
              </a:spcBef>
              <a:spcAft>
                <a:spcPct val="0"/>
              </a:spcAft>
              <a:defRPr sz="1900"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971550" eaLnBrk="0" fontAlgn="base" hangingPunct="0">
              <a:spcBef>
                <a:spcPct val="0"/>
              </a:spcBef>
              <a:spcAft>
                <a:spcPct val="0"/>
              </a:spcAft>
              <a:defRPr sz="1900"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971550" eaLnBrk="0" fontAlgn="base" hangingPunct="0">
              <a:spcBef>
                <a:spcPct val="0"/>
              </a:spcBef>
              <a:spcAft>
                <a:spcPct val="0"/>
              </a:spcAft>
              <a:defRPr sz="1900"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971550" eaLnBrk="0" fontAlgn="base" hangingPunct="0">
              <a:spcBef>
                <a:spcPct val="0"/>
              </a:spcBef>
              <a:spcAft>
                <a:spcPct val="0"/>
              </a:spcAft>
              <a:defRPr sz="1900"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971550" eaLnBrk="0" fontAlgn="base" hangingPunct="0">
              <a:spcBef>
                <a:spcPct val="0"/>
              </a:spcBef>
              <a:spcAft>
                <a:spcPct val="0"/>
              </a:spcAft>
              <a:defRPr sz="1900"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1950" dirty="0" smtClean="0">
                <a:solidFill>
                  <a:srgbClr val="A71F1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A GLIMPSE OF CHINESE CULTURE</a:t>
            </a:r>
            <a:endParaRPr lang="zh-CN" altLang="en-US" sz="1950" dirty="0">
              <a:solidFill>
                <a:srgbClr val="A71F1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" name="矩形 6"/>
          <p:cNvSpPr>
            <a:spLocks noChangeArrowheads="1"/>
          </p:cNvSpPr>
          <p:nvPr/>
        </p:nvSpPr>
        <p:spPr bwMode="auto">
          <a:xfrm>
            <a:off x="1600200" y="1993900"/>
            <a:ext cx="5943600" cy="8620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algn="ctr" defTabSz="971550" eaLnBrk="1" hangingPunct="1"/>
            <a:r>
              <a:rPr lang="zh-CN" altLang="en-US" sz="5000" dirty="0" smtClean="0">
                <a:solidFill>
                  <a:srgbClr val="A71F13"/>
                </a:solidFill>
                <a:latin typeface="冬青黑体简体中文 W6"/>
                <a:ea typeface="冬青黑体简体中文 W6"/>
                <a:cs typeface="冬青黑体简体中文 W6"/>
              </a:rPr>
              <a:t>中国文化概况</a:t>
            </a:r>
            <a:endParaRPr lang="zh-CN" altLang="en-US" sz="5000" dirty="0">
              <a:solidFill>
                <a:srgbClr val="A71F13"/>
              </a:solidFill>
              <a:latin typeface="冬青黑体简体中文 W6"/>
              <a:ea typeface="冬青黑体简体中文 W6"/>
              <a:cs typeface="冬青黑体简体中文 W6"/>
            </a:endParaRPr>
          </a:p>
        </p:txBody>
      </p:sp>
      <p:grpSp>
        <p:nvGrpSpPr>
          <p:cNvPr id="9" name="组合 8"/>
          <p:cNvGrpSpPr/>
          <p:nvPr/>
        </p:nvGrpSpPr>
        <p:grpSpPr bwMode="auto">
          <a:xfrm>
            <a:off x="2051050" y="3073400"/>
            <a:ext cx="5041900" cy="392113"/>
            <a:chOff x="2051050" y="3073190"/>
            <a:chExt cx="5041900" cy="391978"/>
          </a:xfrm>
        </p:grpSpPr>
        <p:cxnSp>
          <p:nvCxnSpPr>
            <p:cNvPr id="10" name="直接连接符 9"/>
            <p:cNvCxnSpPr/>
            <p:nvPr/>
          </p:nvCxnSpPr>
          <p:spPr>
            <a:xfrm>
              <a:off x="2051050" y="3269972"/>
              <a:ext cx="2305050" cy="0"/>
            </a:xfrm>
            <a:prstGeom prst="line">
              <a:avLst/>
            </a:prstGeom>
            <a:ln>
              <a:solidFill>
                <a:srgbClr val="A71F1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5369" name="Picture 6" descr="G:\360data\重要数据\桌面\1031654654-3.png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4391024" y="3073190"/>
              <a:ext cx="361951" cy="3919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12" name="直接连接符 11"/>
            <p:cNvCxnSpPr/>
            <p:nvPr/>
          </p:nvCxnSpPr>
          <p:spPr>
            <a:xfrm>
              <a:off x="4787900" y="3269972"/>
              <a:ext cx="2305050" cy="0"/>
            </a:xfrm>
            <a:prstGeom prst="line">
              <a:avLst/>
            </a:prstGeom>
            <a:ln>
              <a:solidFill>
                <a:srgbClr val="A71F1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367" name="Picture 4" descr="C:\Documents and Settings\Administrator\桌面\素材\miaoyu1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092950" y="0"/>
            <a:ext cx="2044700" cy="192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6" presetClass="entr" presetSubtype="37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灯片编号占位符 1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</a:ln>
        </p:spPr>
        <p:txBody>
          <a:bodyPr/>
          <a:lstStyle/>
          <a:p>
            <a:fld id="{6DC83767-297E-4BF8-845B-5970FB2FB146}" type="slidenum">
              <a:rPr lang="zh-CN" altLang="en-US"/>
            </a:fld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2771800" y="1000112"/>
            <a:ext cx="339169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 smtClean="0">
                <a:solidFill>
                  <a:schemeClr val="accent6">
                    <a:lumMod val="50000"/>
                  </a:schemeClr>
                </a:solidFill>
              </a:rPr>
              <a:t>The Running Form (</a:t>
            </a:r>
            <a:r>
              <a:rPr lang="zh-CN" altLang="en-US" sz="2400" b="1" dirty="0" smtClean="0">
                <a:solidFill>
                  <a:schemeClr val="accent6">
                    <a:lumMod val="50000"/>
                  </a:schemeClr>
                </a:solidFill>
              </a:rPr>
              <a:t>行书</a:t>
            </a:r>
            <a:r>
              <a:rPr lang="en-US" altLang="zh-CN" sz="2400" b="1" dirty="0" smtClean="0">
                <a:solidFill>
                  <a:schemeClr val="accent6">
                    <a:lumMod val="50000"/>
                  </a:schemeClr>
                </a:solidFill>
              </a:rPr>
              <a:t>)</a:t>
            </a:r>
            <a:endParaRPr lang="zh-CN" altLang="en-US" sz="24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642910" y="1856012"/>
            <a:ext cx="5214974" cy="27160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 smtClean="0"/>
              <a:t> somewhere between the regular and  </a:t>
            </a:r>
            <a:endParaRPr lang="en-US" altLang="zh-CN" sz="2400" dirty="0" smtClean="0"/>
          </a:p>
          <a:p>
            <a:pPr>
              <a:lnSpc>
                <a:spcPct val="120000"/>
              </a:lnSpc>
            </a:pPr>
            <a:r>
              <a:rPr lang="en-US" altLang="zh-CN" sz="2400" dirty="0" smtClean="0"/>
              <a:t>   the cursive forms </a:t>
            </a:r>
            <a:endParaRPr lang="en-US" altLang="zh-CN" sz="2400" dirty="0" smtClean="0"/>
          </a:p>
          <a:p>
            <a:pPr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 smtClean="0"/>
              <a:t> allows simpler and faster writing </a:t>
            </a:r>
            <a:endParaRPr lang="en-US" altLang="zh-CN" sz="2400" dirty="0" smtClean="0"/>
          </a:p>
          <a:p>
            <a:pPr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 smtClean="0"/>
              <a:t> can be classified into the running </a:t>
            </a:r>
            <a:endParaRPr lang="en-US" altLang="zh-CN" sz="2400" dirty="0" smtClean="0"/>
          </a:p>
          <a:p>
            <a:pPr>
              <a:lnSpc>
                <a:spcPct val="120000"/>
              </a:lnSpc>
            </a:pPr>
            <a:r>
              <a:rPr lang="en-US" altLang="zh-CN" sz="2400" dirty="0" smtClean="0"/>
              <a:t>  regular form (</a:t>
            </a:r>
            <a:r>
              <a:rPr lang="zh-CN" altLang="en-US" sz="2400" dirty="0" smtClean="0"/>
              <a:t>行楷</a:t>
            </a:r>
            <a:r>
              <a:rPr lang="en-US" altLang="zh-CN" sz="2400" dirty="0" smtClean="0"/>
              <a:t>)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and the running </a:t>
            </a:r>
            <a:endParaRPr lang="en-US" altLang="zh-CN" sz="2400" dirty="0" smtClean="0"/>
          </a:p>
          <a:p>
            <a:pPr>
              <a:lnSpc>
                <a:spcPct val="120000"/>
              </a:lnSpc>
            </a:pPr>
            <a:r>
              <a:rPr lang="en-US" altLang="zh-CN" sz="2400" dirty="0" smtClean="0"/>
              <a:t>  cursive form (</a:t>
            </a:r>
            <a:r>
              <a:rPr lang="zh-CN" altLang="en-US" sz="2400" dirty="0" smtClean="0"/>
              <a:t>行草</a:t>
            </a:r>
            <a:r>
              <a:rPr lang="en-US" altLang="zh-CN" sz="2400" dirty="0" smtClean="0"/>
              <a:t>)</a:t>
            </a:r>
            <a:r>
              <a:rPr lang="zh-CN" altLang="en-US" sz="2400" dirty="0" smtClean="0"/>
              <a:t> </a:t>
            </a:r>
            <a:endParaRPr lang="zh-CN" altLang="en-US" sz="2400" dirty="0"/>
          </a:p>
        </p:txBody>
      </p:sp>
      <p:grpSp>
        <p:nvGrpSpPr>
          <p:cNvPr id="3" name="组合 3"/>
          <p:cNvGrpSpPr/>
          <p:nvPr/>
        </p:nvGrpSpPr>
        <p:grpSpPr bwMode="auto">
          <a:xfrm>
            <a:off x="0" y="579233"/>
            <a:ext cx="9144000" cy="420086"/>
            <a:chOff x="0" y="133158"/>
            <a:chExt cx="9144000" cy="420086"/>
          </a:xfrm>
        </p:grpSpPr>
        <p:cxnSp>
          <p:nvCxnSpPr>
            <p:cNvPr id="15" name="直接连接符 14"/>
            <p:cNvCxnSpPr/>
            <p:nvPr/>
          </p:nvCxnSpPr>
          <p:spPr>
            <a:xfrm>
              <a:off x="4859338" y="343994"/>
              <a:ext cx="4284662" cy="0"/>
            </a:xfrm>
            <a:prstGeom prst="line">
              <a:avLst/>
            </a:prstGeom>
            <a:ln>
              <a:solidFill>
                <a:srgbClr val="A71F1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6" name="Picture 5" descr="G:\360data\重要数据\桌面\东京国际朝日学院\素材\kiri-kiku0156498982.png"/>
            <p:cNvPicPr>
              <a:picLocks noChangeAspect="1" noChangeArrowheads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 bwMode="auto">
            <a:xfrm>
              <a:off x="4361957" y="133158"/>
              <a:ext cx="420086" cy="4200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17" name="直接连接符 16"/>
            <p:cNvCxnSpPr/>
            <p:nvPr/>
          </p:nvCxnSpPr>
          <p:spPr>
            <a:xfrm>
              <a:off x="0" y="343994"/>
              <a:ext cx="4284663" cy="0"/>
            </a:xfrm>
            <a:prstGeom prst="line">
              <a:avLst/>
            </a:prstGeom>
            <a:ln>
              <a:solidFill>
                <a:srgbClr val="A71F1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8" name="Picture 8" descr="CD003094-052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3880" y="1642745"/>
            <a:ext cx="2392680" cy="2246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8"/>
          <p:cNvSpPr txBox="1">
            <a:spLocks noChangeArrowheads="1"/>
          </p:cNvSpPr>
          <p:nvPr/>
        </p:nvSpPr>
        <p:spPr bwMode="auto">
          <a:xfrm>
            <a:off x="428596" y="142856"/>
            <a:ext cx="7929588" cy="64633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defTabSz="878205" eaLnBrk="1" hangingPunct="1">
              <a:lnSpc>
                <a:spcPct val="120000"/>
              </a:lnSpc>
            </a:pPr>
            <a:r>
              <a:rPr lang="en-US" altLang="zh-CN" sz="3000" dirty="0" smtClean="0">
                <a:solidFill>
                  <a:srgbClr val="772C03"/>
                </a:solidFill>
                <a:latin typeface="Aharoni" panose="02010803020104030203" pitchFamily="2" charset="-79"/>
                <a:ea typeface="经典繁毛楷" panose="02010609000101010101" pitchFamily="49" charset="-122"/>
                <a:cs typeface="Aharoni" panose="02010803020104030203" pitchFamily="2" charset="-79"/>
              </a:rPr>
              <a:t>Calligraphy</a:t>
            </a:r>
            <a:endParaRPr lang="en-US" altLang="zh-CN" sz="3000" dirty="0" smtClean="0">
              <a:solidFill>
                <a:srgbClr val="772C03"/>
              </a:solidFill>
              <a:latin typeface="Aharoni" panose="02010803020104030203" pitchFamily="2" charset="-79"/>
              <a:ea typeface="经典繁毛楷" panose="02010609000101010101" pitchFamily="49" charset="-122"/>
              <a:cs typeface="Aharoni" panose="02010803020104030203" pitchFamily="2" charset="-79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2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灯片编号占位符 1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</a:ln>
        </p:spPr>
        <p:txBody>
          <a:bodyPr/>
          <a:lstStyle/>
          <a:p>
            <a:fld id="{AE6F6D0D-4381-4EB1-9191-FA7DE86B0BF3}" type="slidenum">
              <a:rPr lang="zh-CN" altLang="en-US"/>
            </a:fld>
            <a:endParaRPr lang="zh-CN" altLang="en-US"/>
          </a:p>
        </p:txBody>
      </p:sp>
      <p:grpSp>
        <p:nvGrpSpPr>
          <p:cNvPr id="2" name="组合 3"/>
          <p:cNvGrpSpPr/>
          <p:nvPr/>
        </p:nvGrpSpPr>
        <p:grpSpPr bwMode="auto">
          <a:xfrm>
            <a:off x="0" y="579233"/>
            <a:ext cx="9144000" cy="420086"/>
            <a:chOff x="0" y="133158"/>
            <a:chExt cx="9144000" cy="420086"/>
          </a:xfrm>
        </p:grpSpPr>
        <p:cxnSp>
          <p:nvCxnSpPr>
            <p:cNvPr id="16" name="直接连接符 15"/>
            <p:cNvCxnSpPr/>
            <p:nvPr/>
          </p:nvCxnSpPr>
          <p:spPr>
            <a:xfrm>
              <a:off x="4859338" y="343994"/>
              <a:ext cx="4284662" cy="0"/>
            </a:xfrm>
            <a:prstGeom prst="line">
              <a:avLst/>
            </a:prstGeom>
            <a:ln>
              <a:solidFill>
                <a:srgbClr val="A71F1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Picture 5" descr="G:\360data\重要数据\桌面\东京国际朝日学院\素材\kiri-kiku0156498982.png"/>
            <p:cNvPicPr>
              <a:picLocks noChangeAspect="1" noChangeArrowheads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 bwMode="auto">
            <a:xfrm>
              <a:off x="4361957" y="133158"/>
              <a:ext cx="420086" cy="4200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18" name="直接连接符 17"/>
            <p:cNvCxnSpPr/>
            <p:nvPr/>
          </p:nvCxnSpPr>
          <p:spPr>
            <a:xfrm>
              <a:off x="0" y="343994"/>
              <a:ext cx="4284663" cy="0"/>
            </a:xfrm>
            <a:prstGeom prst="line">
              <a:avLst/>
            </a:prstGeom>
            <a:ln>
              <a:solidFill>
                <a:srgbClr val="A71F1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8"/>
          <p:cNvSpPr txBox="1">
            <a:spLocks noChangeArrowheads="1"/>
          </p:cNvSpPr>
          <p:nvPr/>
        </p:nvSpPr>
        <p:spPr bwMode="auto">
          <a:xfrm>
            <a:off x="428596" y="142856"/>
            <a:ext cx="7929588" cy="64633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defTabSz="878205" eaLnBrk="1" hangingPunct="1">
              <a:lnSpc>
                <a:spcPct val="120000"/>
              </a:lnSpc>
            </a:pPr>
            <a:r>
              <a:rPr lang="en-US" altLang="zh-CN" sz="3000" dirty="0" smtClean="0">
                <a:solidFill>
                  <a:srgbClr val="772C03"/>
                </a:solidFill>
                <a:latin typeface="Aharoni" panose="02010803020104030203" pitchFamily="2" charset="-79"/>
                <a:ea typeface="经典繁毛楷" panose="02010609000101010101" pitchFamily="49" charset="-122"/>
                <a:cs typeface="Aharoni" panose="02010803020104030203" pitchFamily="2" charset="-79"/>
              </a:rPr>
              <a:t>Calligraphy</a:t>
            </a:r>
            <a:endParaRPr lang="en-US" altLang="zh-CN" sz="3000" dirty="0" smtClean="0">
              <a:solidFill>
                <a:srgbClr val="772C03"/>
              </a:solidFill>
              <a:latin typeface="Aharoni" panose="02010803020104030203" pitchFamily="2" charset="-79"/>
              <a:ea typeface="经典繁毛楷" panose="02010609000101010101" pitchFamily="49" charset="-122"/>
              <a:cs typeface="Aharoni" panose="02010803020104030203" pitchFamily="2" charset="-79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2771800" y="1000112"/>
            <a:ext cx="448109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 smtClean="0">
                <a:solidFill>
                  <a:schemeClr val="accent6">
                    <a:lumMod val="50000"/>
                  </a:schemeClr>
                </a:solidFill>
              </a:rPr>
              <a:t>Four Great Regular Script Masters</a:t>
            </a:r>
            <a:endParaRPr lang="zh-CN" altLang="en-US" sz="24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11" name="Picture 2" descr="C:\Users\admin\Desktop\43e6c733d0546c14ac4b5f3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282" y="1500178"/>
            <a:ext cx="2143140" cy="1830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C:\Users\admin\Desktop\0130000031669212348514964878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0298" y="1500178"/>
            <a:ext cx="1785950" cy="2427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C:\Users\admin\Desktop\05300001376572133048277449174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9124" y="1500178"/>
            <a:ext cx="2000264" cy="2972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C:\Users\admin\Desktop\c88d18fagde410b5ae61d&amp;690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264" y="1500178"/>
            <a:ext cx="2341019" cy="3500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 bwMode="auto">
          <a:xfrm>
            <a:off x="285720" y="3429004"/>
            <a:ext cx="1714512" cy="43704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 rtlCol="0">
            <a:spAutoFit/>
          </a:bodyPr>
          <a:lstStyle/>
          <a:p>
            <a:pPr defTabSz="878205">
              <a:lnSpc>
                <a:spcPct val="120000"/>
              </a:lnSpc>
            </a:pPr>
            <a:r>
              <a:rPr lang="en-US" altLang="zh-CN" sz="2000" dirty="0" err="1" smtClean="0">
                <a:latin typeface="+mn-lt"/>
                <a:ea typeface="微软雅黑" panose="020B0503020204020204" pitchFamily="34" charset="-122"/>
                <a:cs typeface="Arial" panose="020B0604020202020204" pitchFamily="34" charset="0"/>
              </a:rPr>
              <a:t>Ouyang</a:t>
            </a:r>
            <a:r>
              <a:rPr lang="en-US" altLang="zh-CN" sz="2000" dirty="0" smtClean="0">
                <a:latin typeface="+mn-lt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2000" dirty="0" err="1" smtClean="0">
                <a:latin typeface="+mn-lt"/>
                <a:ea typeface="微软雅黑" panose="020B0503020204020204" pitchFamily="34" charset="-122"/>
                <a:cs typeface="Arial" panose="020B0604020202020204" pitchFamily="34" charset="0"/>
              </a:rPr>
              <a:t>Xun</a:t>
            </a:r>
            <a:endParaRPr lang="zh-CN" altLang="en-US" sz="2000" dirty="0">
              <a:latin typeface="+mn-lt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2" name="TextBox 21"/>
          <p:cNvSpPr txBox="1"/>
          <p:nvPr/>
        </p:nvSpPr>
        <p:spPr bwMode="auto">
          <a:xfrm>
            <a:off x="2500298" y="3929070"/>
            <a:ext cx="1714512" cy="43704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 rtlCol="0">
            <a:spAutoFit/>
          </a:bodyPr>
          <a:lstStyle/>
          <a:p>
            <a:pPr defTabSz="878205">
              <a:lnSpc>
                <a:spcPct val="120000"/>
              </a:lnSpc>
            </a:pPr>
            <a:r>
              <a:rPr lang="en-US" altLang="zh-CN" sz="2000" dirty="0" smtClean="0">
                <a:latin typeface="+mn-lt"/>
                <a:ea typeface="微软雅黑" panose="020B0503020204020204" pitchFamily="34" charset="-122"/>
                <a:cs typeface="Arial" panose="020B0604020202020204" pitchFamily="34" charset="0"/>
              </a:rPr>
              <a:t>Yan </a:t>
            </a:r>
            <a:r>
              <a:rPr lang="en-US" altLang="zh-CN" sz="2000" dirty="0" err="1" smtClean="0">
                <a:latin typeface="+mn-lt"/>
                <a:ea typeface="微软雅黑" panose="020B0503020204020204" pitchFamily="34" charset="-122"/>
                <a:cs typeface="Arial" panose="020B0604020202020204" pitchFamily="34" charset="0"/>
              </a:rPr>
              <a:t>Zhenqing</a:t>
            </a:r>
            <a:endParaRPr lang="zh-CN" altLang="en-US" sz="2000" dirty="0">
              <a:latin typeface="+mn-lt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3" name="TextBox 22"/>
          <p:cNvSpPr txBox="1"/>
          <p:nvPr/>
        </p:nvSpPr>
        <p:spPr bwMode="auto">
          <a:xfrm>
            <a:off x="4429124" y="4572012"/>
            <a:ext cx="1714512" cy="43704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 rtlCol="0">
            <a:spAutoFit/>
          </a:bodyPr>
          <a:lstStyle/>
          <a:p>
            <a:pPr defTabSz="878205">
              <a:lnSpc>
                <a:spcPct val="120000"/>
              </a:lnSpc>
            </a:pPr>
            <a:r>
              <a:rPr lang="en-US" altLang="zh-CN" sz="2000" dirty="0" smtClean="0">
                <a:latin typeface="+mn-lt"/>
                <a:ea typeface="微软雅黑" panose="020B0503020204020204" pitchFamily="34" charset="-122"/>
                <a:cs typeface="Arial" panose="020B0604020202020204" pitchFamily="34" charset="0"/>
              </a:rPr>
              <a:t>Liu </a:t>
            </a:r>
            <a:r>
              <a:rPr lang="en-US" altLang="zh-CN" sz="2000" dirty="0" err="1" smtClean="0">
                <a:latin typeface="+mn-lt"/>
                <a:ea typeface="微软雅黑" panose="020B0503020204020204" pitchFamily="34" charset="-122"/>
                <a:cs typeface="Arial" panose="020B0604020202020204" pitchFamily="34" charset="0"/>
              </a:rPr>
              <a:t>Gongquan</a:t>
            </a:r>
            <a:endParaRPr lang="zh-CN" altLang="en-US" sz="2000" dirty="0">
              <a:latin typeface="+mn-lt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4" name="TextBox 23"/>
          <p:cNvSpPr txBox="1"/>
          <p:nvPr/>
        </p:nvSpPr>
        <p:spPr bwMode="auto">
          <a:xfrm>
            <a:off x="6572264" y="5072078"/>
            <a:ext cx="1714512" cy="43704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 rtlCol="0">
            <a:spAutoFit/>
          </a:bodyPr>
          <a:lstStyle/>
          <a:p>
            <a:pPr defTabSz="878205">
              <a:lnSpc>
                <a:spcPct val="120000"/>
              </a:lnSpc>
            </a:pPr>
            <a:r>
              <a:rPr lang="en-US" altLang="zh-CN" sz="2000" dirty="0" smtClean="0">
                <a:latin typeface="+mn-lt"/>
                <a:ea typeface="微软雅黑" panose="020B0503020204020204" pitchFamily="34" charset="-122"/>
                <a:cs typeface="Arial" panose="020B0604020202020204" pitchFamily="34" charset="0"/>
              </a:rPr>
              <a:t>Zhao </a:t>
            </a:r>
            <a:r>
              <a:rPr lang="en-US" altLang="zh-CN" sz="2000" dirty="0" err="1" smtClean="0">
                <a:latin typeface="+mn-lt"/>
                <a:ea typeface="微软雅黑" panose="020B0503020204020204" pitchFamily="34" charset="-122"/>
                <a:cs typeface="Arial" panose="020B0604020202020204" pitchFamily="34" charset="0"/>
              </a:rPr>
              <a:t>Mengfu</a:t>
            </a:r>
            <a:endParaRPr lang="zh-CN" altLang="en-US" sz="2000" dirty="0">
              <a:latin typeface="+mn-lt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2" grpId="0"/>
      <p:bldP spid="23" grpId="0"/>
      <p:bldP spid="2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灯片编号占位符 1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</a:ln>
        </p:spPr>
        <p:txBody>
          <a:bodyPr/>
          <a:lstStyle/>
          <a:p>
            <a:fld id="{6DC83767-297E-4BF8-845B-5970FB2FB146}" type="slidenum">
              <a:rPr lang="zh-CN" altLang="en-US"/>
            </a:fld>
            <a:endParaRPr lang="zh-CN" altLang="en-US"/>
          </a:p>
        </p:txBody>
      </p:sp>
      <p:grpSp>
        <p:nvGrpSpPr>
          <p:cNvPr id="2" name="组合 3"/>
          <p:cNvGrpSpPr/>
          <p:nvPr/>
        </p:nvGrpSpPr>
        <p:grpSpPr bwMode="auto">
          <a:xfrm>
            <a:off x="0" y="579233"/>
            <a:ext cx="9144000" cy="420086"/>
            <a:chOff x="0" y="133158"/>
            <a:chExt cx="9144000" cy="420086"/>
          </a:xfrm>
        </p:grpSpPr>
        <p:cxnSp>
          <p:nvCxnSpPr>
            <p:cNvPr id="15" name="直接连接符 14"/>
            <p:cNvCxnSpPr/>
            <p:nvPr/>
          </p:nvCxnSpPr>
          <p:spPr>
            <a:xfrm>
              <a:off x="4859338" y="343994"/>
              <a:ext cx="4284662" cy="0"/>
            </a:xfrm>
            <a:prstGeom prst="line">
              <a:avLst/>
            </a:prstGeom>
            <a:ln>
              <a:solidFill>
                <a:srgbClr val="A71F1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6" name="Picture 5" descr="G:\360data\重要数据\桌面\东京国际朝日学院\素材\kiri-kiku0156498982.png"/>
            <p:cNvPicPr>
              <a:picLocks noChangeAspect="1" noChangeArrowheads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 bwMode="auto">
            <a:xfrm>
              <a:off x="4361957" y="133158"/>
              <a:ext cx="420086" cy="4200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17" name="直接连接符 16"/>
            <p:cNvCxnSpPr/>
            <p:nvPr/>
          </p:nvCxnSpPr>
          <p:spPr>
            <a:xfrm>
              <a:off x="0" y="343994"/>
              <a:ext cx="4284663" cy="0"/>
            </a:xfrm>
            <a:prstGeom prst="line">
              <a:avLst/>
            </a:prstGeom>
            <a:ln>
              <a:solidFill>
                <a:srgbClr val="A71F1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8"/>
          <p:cNvSpPr txBox="1">
            <a:spLocks noChangeArrowheads="1"/>
          </p:cNvSpPr>
          <p:nvPr/>
        </p:nvSpPr>
        <p:spPr bwMode="auto">
          <a:xfrm>
            <a:off x="428596" y="142856"/>
            <a:ext cx="7929588" cy="64633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defTabSz="878205" eaLnBrk="1" hangingPunct="1">
              <a:lnSpc>
                <a:spcPct val="120000"/>
              </a:lnSpc>
            </a:pPr>
            <a:r>
              <a:rPr lang="en-US" altLang="zh-CN" sz="3000" dirty="0" smtClean="0">
                <a:solidFill>
                  <a:srgbClr val="772C03"/>
                </a:solidFill>
                <a:latin typeface="Aharoni" panose="02010803020104030203" pitchFamily="2" charset="-79"/>
                <a:ea typeface="经典繁毛楷" panose="02010609000101010101" pitchFamily="49" charset="-122"/>
                <a:cs typeface="Aharoni" panose="02010803020104030203" pitchFamily="2" charset="-79"/>
              </a:rPr>
              <a:t>Calligraphy</a:t>
            </a:r>
            <a:endParaRPr lang="en-US" altLang="zh-CN" sz="3000" dirty="0" smtClean="0">
              <a:solidFill>
                <a:srgbClr val="772C03"/>
              </a:solidFill>
              <a:latin typeface="Aharoni" panose="02010803020104030203" pitchFamily="2" charset="-79"/>
              <a:ea typeface="经典繁毛楷" panose="02010609000101010101" pitchFamily="49" charset="-122"/>
              <a:cs typeface="Aharoni" panose="02010803020104030203" pitchFamily="2" charset="-79"/>
            </a:endParaRPr>
          </a:p>
        </p:txBody>
      </p:sp>
      <p:pic>
        <p:nvPicPr>
          <p:cNvPr id="12" name="Picture 2" descr="C:\Users\admin\Desktop\43e6c733d0546c14ac4b5f3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825" y="1984913"/>
            <a:ext cx="2485243" cy="1830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3" descr="C:\Users\admin\Desktop\0130000011111412091335723362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1984913"/>
            <a:ext cx="3816424" cy="2656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1259632" y="4077072"/>
            <a:ext cx="23914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err="1" smtClean="0"/>
              <a:t>Ouyang</a:t>
            </a:r>
            <a:r>
              <a:rPr lang="en-US" altLang="zh-CN" sz="2000" dirty="0" smtClean="0"/>
              <a:t> </a:t>
            </a:r>
            <a:r>
              <a:rPr lang="en-US" altLang="zh-CN" sz="2000" dirty="0" err="1" smtClean="0"/>
              <a:t>Xun</a:t>
            </a:r>
            <a:endParaRPr lang="zh-CN" altLang="en-US" sz="2000" dirty="0"/>
          </a:p>
        </p:txBody>
      </p:sp>
      <p:sp>
        <p:nvSpPr>
          <p:cNvPr id="14" name="矩形 13"/>
          <p:cNvSpPr/>
          <p:nvPr/>
        </p:nvSpPr>
        <p:spPr>
          <a:xfrm>
            <a:off x="857224" y="1071550"/>
            <a:ext cx="444881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smtClean="0"/>
              <a:t> let’s see the work of each master. </a:t>
            </a:r>
            <a:endParaRPr lang="zh-CN" alt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灯片编号占位符 1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</a:ln>
        </p:spPr>
        <p:txBody>
          <a:bodyPr/>
          <a:lstStyle/>
          <a:p>
            <a:fld id="{6DC83767-297E-4BF8-845B-5970FB2FB146}" type="slidenum">
              <a:rPr lang="zh-CN" altLang="en-US"/>
            </a:fld>
            <a:endParaRPr lang="zh-CN" altLang="en-US"/>
          </a:p>
        </p:txBody>
      </p:sp>
      <p:grpSp>
        <p:nvGrpSpPr>
          <p:cNvPr id="2" name="组合 3"/>
          <p:cNvGrpSpPr/>
          <p:nvPr/>
        </p:nvGrpSpPr>
        <p:grpSpPr bwMode="auto">
          <a:xfrm>
            <a:off x="0" y="579233"/>
            <a:ext cx="9144000" cy="420086"/>
            <a:chOff x="0" y="133158"/>
            <a:chExt cx="9144000" cy="420086"/>
          </a:xfrm>
        </p:grpSpPr>
        <p:cxnSp>
          <p:nvCxnSpPr>
            <p:cNvPr id="15" name="直接连接符 14"/>
            <p:cNvCxnSpPr/>
            <p:nvPr/>
          </p:nvCxnSpPr>
          <p:spPr>
            <a:xfrm>
              <a:off x="4859338" y="343994"/>
              <a:ext cx="4284662" cy="0"/>
            </a:xfrm>
            <a:prstGeom prst="line">
              <a:avLst/>
            </a:prstGeom>
            <a:ln>
              <a:solidFill>
                <a:srgbClr val="A71F1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6" name="Picture 5" descr="G:\360data\重要数据\桌面\东京国际朝日学院\素材\kiri-kiku0156498982.png"/>
            <p:cNvPicPr>
              <a:picLocks noChangeAspect="1" noChangeArrowheads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 bwMode="auto">
            <a:xfrm>
              <a:off x="4361957" y="133158"/>
              <a:ext cx="420086" cy="4200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17" name="直接连接符 16"/>
            <p:cNvCxnSpPr/>
            <p:nvPr/>
          </p:nvCxnSpPr>
          <p:spPr>
            <a:xfrm>
              <a:off x="0" y="343994"/>
              <a:ext cx="4284663" cy="0"/>
            </a:xfrm>
            <a:prstGeom prst="line">
              <a:avLst/>
            </a:prstGeom>
            <a:ln>
              <a:solidFill>
                <a:srgbClr val="A71F1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8"/>
          <p:cNvSpPr txBox="1">
            <a:spLocks noChangeArrowheads="1"/>
          </p:cNvSpPr>
          <p:nvPr/>
        </p:nvSpPr>
        <p:spPr bwMode="auto">
          <a:xfrm>
            <a:off x="428596" y="142856"/>
            <a:ext cx="7929588" cy="64633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defTabSz="878205" eaLnBrk="1" hangingPunct="1">
              <a:lnSpc>
                <a:spcPct val="120000"/>
              </a:lnSpc>
            </a:pPr>
            <a:r>
              <a:rPr lang="en-US" altLang="zh-CN" sz="3000" dirty="0" smtClean="0">
                <a:solidFill>
                  <a:srgbClr val="772C03"/>
                </a:solidFill>
                <a:latin typeface="Aharoni" panose="02010803020104030203" pitchFamily="2" charset="-79"/>
                <a:ea typeface="经典繁毛楷" panose="02010609000101010101" pitchFamily="49" charset="-122"/>
                <a:cs typeface="Aharoni" panose="02010803020104030203" pitchFamily="2" charset="-79"/>
              </a:rPr>
              <a:t>Calligraphy</a:t>
            </a:r>
            <a:endParaRPr lang="en-US" altLang="zh-CN" sz="3000" dirty="0" smtClean="0">
              <a:solidFill>
                <a:srgbClr val="772C03"/>
              </a:solidFill>
              <a:latin typeface="Aharoni" panose="02010803020104030203" pitchFamily="2" charset="-79"/>
              <a:ea typeface="经典繁毛楷" panose="02010609000101010101" pitchFamily="49" charset="-122"/>
              <a:cs typeface="Aharoni" panose="02010803020104030203" pitchFamily="2" charset="-79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214414" y="4286260"/>
            <a:ext cx="23914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/>
              <a:t>Yan </a:t>
            </a:r>
            <a:r>
              <a:rPr lang="en-US" altLang="zh-CN" sz="2000" dirty="0" err="1" smtClean="0"/>
              <a:t>Zhenqing</a:t>
            </a:r>
            <a:endParaRPr lang="zh-CN" altLang="en-US" sz="2000" dirty="0"/>
          </a:p>
        </p:txBody>
      </p:sp>
      <p:pic>
        <p:nvPicPr>
          <p:cNvPr id="14" name="Picture 4" descr="C:\Users\admin\Desktop\0130000031669212348514964878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100" y="1785930"/>
            <a:ext cx="2016224" cy="2427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5" descr="C:\Users\admin\Desktop\2030000017766513233942912344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496" y="1785930"/>
            <a:ext cx="4525824" cy="3119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灯片编号占位符 1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</a:ln>
        </p:spPr>
        <p:txBody>
          <a:bodyPr/>
          <a:lstStyle/>
          <a:p>
            <a:fld id="{6DC83767-297E-4BF8-845B-5970FB2FB146}" type="slidenum">
              <a:rPr lang="zh-CN" altLang="en-US"/>
            </a:fld>
            <a:endParaRPr lang="zh-CN" altLang="en-US"/>
          </a:p>
        </p:txBody>
      </p:sp>
      <p:grpSp>
        <p:nvGrpSpPr>
          <p:cNvPr id="2" name="组合 3"/>
          <p:cNvGrpSpPr/>
          <p:nvPr/>
        </p:nvGrpSpPr>
        <p:grpSpPr bwMode="auto">
          <a:xfrm>
            <a:off x="0" y="579233"/>
            <a:ext cx="9144000" cy="420086"/>
            <a:chOff x="0" y="133158"/>
            <a:chExt cx="9144000" cy="420086"/>
          </a:xfrm>
        </p:grpSpPr>
        <p:cxnSp>
          <p:nvCxnSpPr>
            <p:cNvPr id="15" name="直接连接符 14"/>
            <p:cNvCxnSpPr/>
            <p:nvPr/>
          </p:nvCxnSpPr>
          <p:spPr>
            <a:xfrm>
              <a:off x="4859338" y="343994"/>
              <a:ext cx="4284662" cy="0"/>
            </a:xfrm>
            <a:prstGeom prst="line">
              <a:avLst/>
            </a:prstGeom>
            <a:ln>
              <a:solidFill>
                <a:srgbClr val="A71F1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6" name="Picture 5" descr="G:\360data\重要数据\桌面\东京国际朝日学院\素材\kiri-kiku0156498982.png"/>
            <p:cNvPicPr>
              <a:picLocks noChangeAspect="1" noChangeArrowheads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 bwMode="auto">
            <a:xfrm>
              <a:off x="4361957" y="133158"/>
              <a:ext cx="420086" cy="4200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17" name="直接连接符 16"/>
            <p:cNvCxnSpPr/>
            <p:nvPr/>
          </p:nvCxnSpPr>
          <p:spPr>
            <a:xfrm>
              <a:off x="0" y="343994"/>
              <a:ext cx="4284663" cy="0"/>
            </a:xfrm>
            <a:prstGeom prst="line">
              <a:avLst/>
            </a:prstGeom>
            <a:ln>
              <a:solidFill>
                <a:srgbClr val="A71F1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8"/>
          <p:cNvSpPr txBox="1">
            <a:spLocks noChangeArrowheads="1"/>
          </p:cNvSpPr>
          <p:nvPr/>
        </p:nvSpPr>
        <p:spPr bwMode="auto">
          <a:xfrm>
            <a:off x="428596" y="142856"/>
            <a:ext cx="7929588" cy="64633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defTabSz="878205" eaLnBrk="1" hangingPunct="1">
              <a:lnSpc>
                <a:spcPct val="120000"/>
              </a:lnSpc>
            </a:pPr>
            <a:r>
              <a:rPr lang="en-US" altLang="zh-CN" sz="3000" dirty="0" smtClean="0">
                <a:solidFill>
                  <a:srgbClr val="772C03"/>
                </a:solidFill>
                <a:latin typeface="Aharoni" panose="02010803020104030203" pitchFamily="2" charset="-79"/>
                <a:ea typeface="经典繁毛楷" panose="02010609000101010101" pitchFamily="49" charset="-122"/>
                <a:cs typeface="Aharoni" panose="02010803020104030203" pitchFamily="2" charset="-79"/>
              </a:rPr>
              <a:t>Calligraphy</a:t>
            </a:r>
            <a:endParaRPr lang="en-US" altLang="zh-CN" sz="3000" dirty="0" smtClean="0">
              <a:solidFill>
                <a:srgbClr val="772C03"/>
              </a:solidFill>
              <a:latin typeface="Aharoni" panose="02010803020104030203" pitchFamily="2" charset="-79"/>
              <a:ea typeface="经典繁毛楷" panose="02010609000101010101" pitchFamily="49" charset="-122"/>
              <a:cs typeface="Aharoni" panose="02010803020104030203" pitchFamily="2" charset="-79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357290" y="4429136"/>
            <a:ext cx="23914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/>
              <a:t>Liu </a:t>
            </a:r>
            <a:r>
              <a:rPr lang="en-US" altLang="zh-CN" sz="2000" dirty="0" err="1" smtClean="0"/>
              <a:t>Gongquan</a:t>
            </a:r>
            <a:endParaRPr lang="zh-CN" altLang="en-US" sz="2000" dirty="0"/>
          </a:p>
        </p:txBody>
      </p:sp>
      <p:pic>
        <p:nvPicPr>
          <p:cNvPr id="12" name="Picture 2" descr="C:\Users\admin\Desktop\0530000137657213304827744917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976" y="1357302"/>
            <a:ext cx="2556520" cy="2972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3" descr="C:\Users\admin\Desktop\0130000119476313023794578493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3438" y="1285864"/>
            <a:ext cx="2952328" cy="4044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灯片编号占位符 1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</a:ln>
        </p:spPr>
        <p:txBody>
          <a:bodyPr/>
          <a:lstStyle/>
          <a:p>
            <a:fld id="{6DC83767-297E-4BF8-845B-5970FB2FB146}" type="slidenum">
              <a:rPr lang="zh-CN" altLang="en-US"/>
            </a:fld>
            <a:endParaRPr lang="zh-CN" altLang="en-US"/>
          </a:p>
        </p:txBody>
      </p:sp>
      <p:grpSp>
        <p:nvGrpSpPr>
          <p:cNvPr id="2" name="组合 3"/>
          <p:cNvGrpSpPr/>
          <p:nvPr/>
        </p:nvGrpSpPr>
        <p:grpSpPr bwMode="auto">
          <a:xfrm>
            <a:off x="0" y="579233"/>
            <a:ext cx="9144000" cy="420086"/>
            <a:chOff x="0" y="133158"/>
            <a:chExt cx="9144000" cy="420086"/>
          </a:xfrm>
        </p:grpSpPr>
        <p:cxnSp>
          <p:nvCxnSpPr>
            <p:cNvPr id="15" name="直接连接符 14"/>
            <p:cNvCxnSpPr/>
            <p:nvPr/>
          </p:nvCxnSpPr>
          <p:spPr>
            <a:xfrm>
              <a:off x="4859338" y="343994"/>
              <a:ext cx="4284662" cy="0"/>
            </a:xfrm>
            <a:prstGeom prst="line">
              <a:avLst/>
            </a:prstGeom>
            <a:ln>
              <a:solidFill>
                <a:srgbClr val="A71F1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6" name="Picture 5" descr="G:\360data\重要数据\桌面\东京国际朝日学院\素材\kiri-kiku0156498982.png"/>
            <p:cNvPicPr>
              <a:picLocks noChangeAspect="1" noChangeArrowheads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 bwMode="auto">
            <a:xfrm>
              <a:off x="4361957" y="133158"/>
              <a:ext cx="420086" cy="4200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17" name="直接连接符 16"/>
            <p:cNvCxnSpPr/>
            <p:nvPr/>
          </p:nvCxnSpPr>
          <p:spPr>
            <a:xfrm>
              <a:off x="0" y="343994"/>
              <a:ext cx="4284663" cy="0"/>
            </a:xfrm>
            <a:prstGeom prst="line">
              <a:avLst/>
            </a:prstGeom>
            <a:ln>
              <a:solidFill>
                <a:srgbClr val="A71F1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8"/>
          <p:cNvSpPr txBox="1">
            <a:spLocks noChangeArrowheads="1"/>
          </p:cNvSpPr>
          <p:nvPr/>
        </p:nvSpPr>
        <p:spPr bwMode="auto">
          <a:xfrm>
            <a:off x="428596" y="142856"/>
            <a:ext cx="7929588" cy="64633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defTabSz="878205" eaLnBrk="1" hangingPunct="1">
              <a:lnSpc>
                <a:spcPct val="120000"/>
              </a:lnSpc>
            </a:pPr>
            <a:r>
              <a:rPr lang="en-US" altLang="zh-CN" sz="3000" dirty="0" smtClean="0">
                <a:solidFill>
                  <a:srgbClr val="772C03"/>
                </a:solidFill>
                <a:latin typeface="Aharoni" panose="02010803020104030203" pitchFamily="2" charset="-79"/>
                <a:ea typeface="经典繁毛楷" panose="02010609000101010101" pitchFamily="49" charset="-122"/>
                <a:cs typeface="Aharoni" panose="02010803020104030203" pitchFamily="2" charset="-79"/>
              </a:rPr>
              <a:t>Calligraphy</a:t>
            </a:r>
            <a:endParaRPr lang="en-US" altLang="zh-CN" sz="3000" dirty="0" smtClean="0">
              <a:solidFill>
                <a:srgbClr val="772C03"/>
              </a:solidFill>
              <a:latin typeface="Aharoni" panose="02010803020104030203" pitchFamily="2" charset="-79"/>
              <a:ea typeface="经典繁毛楷" panose="02010609000101010101" pitchFamily="49" charset="-122"/>
              <a:cs typeface="Aharoni" panose="02010803020104030203" pitchFamily="2" charset="-79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357290" y="4572012"/>
            <a:ext cx="23914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/>
              <a:t>Zhao </a:t>
            </a:r>
            <a:r>
              <a:rPr lang="en-US" altLang="zh-CN" sz="2000" dirty="0" err="1" smtClean="0"/>
              <a:t>Mengfu</a:t>
            </a:r>
            <a:endParaRPr lang="zh-CN" altLang="en-US" sz="2000" dirty="0"/>
          </a:p>
        </p:txBody>
      </p:sp>
      <p:pic>
        <p:nvPicPr>
          <p:cNvPr id="14" name="Picture 2" descr="C:\Users\admin\Desktop\c88d18fagde410b5ae61d&amp;69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538" y="1071550"/>
            <a:ext cx="2341019" cy="3500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3" descr="C:\Users\admin\Desktop\45ba7065tx6BtfdpKZ66c&amp;69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2066" y="1000112"/>
            <a:ext cx="2276929" cy="4340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灯片编号占位符 1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</a:ln>
        </p:spPr>
        <p:txBody>
          <a:bodyPr/>
          <a:lstStyle/>
          <a:p>
            <a:fld id="{AE6F6D0D-4381-4EB1-9191-FA7DE86B0BF3}" type="slidenum">
              <a:rPr lang="zh-CN" altLang="en-US"/>
            </a:fld>
            <a:endParaRPr lang="zh-CN" altLang="en-US"/>
          </a:p>
        </p:txBody>
      </p:sp>
      <p:grpSp>
        <p:nvGrpSpPr>
          <p:cNvPr id="2" name="组合 4"/>
          <p:cNvGrpSpPr/>
          <p:nvPr/>
        </p:nvGrpSpPr>
        <p:grpSpPr bwMode="auto">
          <a:xfrm>
            <a:off x="0" y="507986"/>
            <a:ext cx="9144000" cy="420688"/>
            <a:chOff x="0" y="133158"/>
            <a:chExt cx="9144000" cy="420086"/>
          </a:xfrm>
        </p:grpSpPr>
        <p:cxnSp>
          <p:nvCxnSpPr>
            <p:cNvPr id="6" name="直接连接符 5"/>
            <p:cNvCxnSpPr/>
            <p:nvPr/>
          </p:nvCxnSpPr>
          <p:spPr>
            <a:xfrm>
              <a:off x="4859338" y="343994"/>
              <a:ext cx="4284662" cy="0"/>
            </a:xfrm>
            <a:prstGeom prst="line">
              <a:avLst/>
            </a:prstGeom>
            <a:ln>
              <a:solidFill>
                <a:srgbClr val="A71F1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9466" name="Picture 5" descr="G:\360data\重要数据\桌面\东京国际朝日学院\素材\kiri-kiku0156498982.png"/>
            <p:cNvPicPr>
              <a:picLocks noChangeAspect="1" noChangeArrowheads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 bwMode="auto">
            <a:xfrm>
              <a:off x="4361957" y="133158"/>
              <a:ext cx="420086" cy="4200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8" name="直接连接符 7"/>
            <p:cNvCxnSpPr/>
            <p:nvPr/>
          </p:nvCxnSpPr>
          <p:spPr>
            <a:xfrm>
              <a:off x="0" y="343994"/>
              <a:ext cx="4284663" cy="0"/>
            </a:xfrm>
            <a:prstGeom prst="line">
              <a:avLst/>
            </a:prstGeom>
            <a:ln>
              <a:solidFill>
                <a:srgbClr val="A71F1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461" name="TextBox 8"/>
          <p:cNvSpPr txBox="1">
            <a:spLocks noChangeArrowheads="1"/>
          </p:cNvSpPr>
          <p:nvPr/>
        </p:nvSpPr>
        <p:spPr bwMode="auto">
          <a:xfrm>
            <a:off x="-2" y="55069"/>
            <a:ext cx="5572134" cy="64633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algn="ctr" defTabSz="878205" eaLnBrk="1" hangingPunct="1">
              <a:lnSpc>
                <a:spcPct val="120000"/>
              </a:lnSpc>
            </a:pPr>
            <a:r>
              <a:rPr lang="en-US" altLang="zh-CN" sz="3000" dirty="0" smtClean="0">
                <a:solidFill>
                  <a:srgbClr val="772C03"/>
                </a:solidFill>
                <a:latin typeface="Aharoni" panose="02010803020104030203" pitchFamily="2" charset="-79"/>
                <a:ea typeface="经典繁毛楷" panose="02010609000101010101" pitchFamily="49" charset="-122"/>
                <a:cs typeface="Aharoni" panose="02010803020104030203" pitchFamily="2" charset="-79"/>
              </a:rPr>
              <a:t>Calligraphy and Painting</a:t>
            </a:r>
            <a:endParaRPr lang="en-US" altLang="zh-CN" sz="3000" dirty="0" smtClean="0">
              <a:solidFill>
                <a:srgbClr val="772C03"/>
              </a:solidFill>
              <a:latin typeface="Aharoni" panose="02010803020104030203" pitchFamily="2" charset="-79"/>
              <a:ea typeface="经典繁毛楷" panose="02010609000101010101" pitchFamily="49" charset="-122"/>
              <a:cs typeface="Aharoni" panose="02010803020104030203" pitchFamily="2" charset="-79"/>
            </a:endParaRPr>
          </a:p>
        </p:txBody>
      </p:sp>
      <p:sp>
        <p:nvSpPr>
          <p:cNvPr id="12" name="矩形 11"/>
          <p:cNvSpPr/>
          <p:nvPr/>
        </p:nvSpPr>
        <p:spPr bwMode="auto">
          <a:xfrm>
            <a:off x="1214414" y="1357302"/>
            <a:ext cx="6858048" cy="3505200"/>
          </a:xfrm>
          <a:prstGeom prst="rect">
            <a:avLst/>
          </a:prstGeom>
          <a:noFill/>
          <a:ln w="952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1428728" y="2194509"/>
            <a:ext cx="6786610" cy="18774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  <a:buClr>
                <a:schemeClr val="accent6">
                  <a:lumMod val="50000"/>
                </a:schemeClr>
              </a:buClr>
              <a:buSzPct val="65000"/>
              <a:buFont typeface="Wingdings" panose="05000000000000000000" pitchFamily="2" charset="2"/>
              <a:buChar char="l"/>
            </a:pPr>
            <a:r>
              <a:rPr lang="en-US" altLang="zh-CN" sz="3200" dirty="0" smtClean="0">
                <a:solidFill>
                  <a:schemeClr val="accent6">
                    <a:lumMod val="50000"/>
                  </a:schemeClr>
                </a:solidFill>
                <a:latin typeface="+mn-lt"/>
              </a:rPr>
              <a:t>  Calligraphy</a:t>
            </a:r>
            <a:endParaRPr lang="en-US" altLang="zh-CN" sz="3200" dirty="0" smtClean="0">
              <a:solidFill>
                <a:schemeClr val="accent6">
                  <a:lumMod val="50000"/>
                </a:schemeClr>
              </a:solidFill>
              <a:latin typeface="+mn-lt"/>
            </a:endParaRPr>
          </a:p>
          <a:p>
            <a:pPr>
              <a:spcBef>
                <a:spcPts val="600"/>
              </a:spcBef>
              <a:spcAft>
                <a:spcPts val="600"/>
              </a:spcAft>
              <a:buClr>
                <a:schemeClr val="accent6">
                  <a:lumMod val="50000"/>
                </a:schemeClr>
              </a:buClr>
              <a:buSzPct val="65000"/>
              <a:buFont typeface="Wingdings" panose="05000000000000000000" pitchFamily="2" charset="2"/>
              <a:buChar char="l"/>
            </a:pPr>
            <a:r>
              <a:rPr lang="en-US" altLang="zh-CN" sz="3200" dirty="0" smtClean="0">
                <a:solidFill>
                  <a:schemeClr val="accent6">
                    <a:lumMod val="50000"/>
                  </a:schemeClr>
                </a:solidFill>
                <a:latin typeface="+mn-lt"/>
              </a:rPr>
              <a:t>  </a:t>
            </a:r>
            <a:r>
              <a:rPr lang="en-US" altLang="zh-CN" sz="3200" b="1" dirty="0" smtClean="0">
                <a:solidFill>
                  <a:schemeClr val="accent6">
                    <a:lumMod val="50000"/>
                  </a:schemeClr>
                </a:solidFill>
                <a:latin typeface="+mn-lt"/>
              </a:rPr>
              <a:t>Painting</a:t>
            </a:r>
            <a:endParaRPr lang="en-US" altLang="zh-CN" sz="3200" b="1" dirty="0" smtClean="0">
              <a:solidFill>
                <a:schemeClr val="accent6">
                  <a:lumMod val="50000"/>
                </a:schemeClr>
              </a:solidFill>
              <a:latin typeface="+mn-lt"/>
            </a:endParaRPr>
          </a:p>
          <a:p>
            <a:pPr>
              <a:spcBef>
                <a:spcPts val="600"/>
              </a:spcBef>
              <a:spcAft>
                <a:spcPts val="600"/>
              </a:spcAft>
              <a:buClr>
                <a:schemeClr val="accent6">
                  <a:lumMod val="50000"/>
                </a:schemeClr>
              </a:buClr>
              <a:buSzPct val="65000"/>
              <a:buFont typeface="Wingdings" panose="05000000000000000000" pitchFamily="2" charset="2"/>
              <a:buChar char="l"/>
            </a:pPr>
            <a:r>
              <a:rPr lang="en-US" altLang="zh-CN" sz="3200" dirty="0" smtClean="0">
                <a:solidFill>
                  <a:schemeClr val="accent6">
                    <a:lumMod val="50000"/>
                  </a:schemeClr>
                </a:solidFill>
                <a:latin typeface="+mn-lt"/>
              </a:rPr>
              <a:t>  Four Treasures of the Study</a:t>
            </a:r>
            <a:endParaRPr lang="en-US" altLang="zh-CN" sz="3200" dirty="0" smtClean="0">
              <a:solidFill>
                <a:schemeClr val="accent6">
                  <a:lumMod val="50000"/>
                </a:schemeClr>
              </a:solidFill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 override="childStyle">
                                        <p:cTn id="10" dur="20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灯片编号占位符 1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</a:ln>
        </p:spPr>
        <p:txBody>
          <a:bodyPr/>
          <a:lstStyle/>
          <a:p>
            <a:fld id="{6DC83767-297E-4BF8-845B-5970FB2FB146}" type="slidenum">
              <a:rPr lang="zh-CN" altLang="en-US"/>
            </a:fld>
            <a:endParaRPr lang="zh-CN" altLang="en-US"/>
          </a:p>
        </p:txBody>
      </p:sp>
      <p:grpSp>
        <p:nvGrpSpPr>
          <p:cNvPr id="2" name="组合 11"/>
          <p:cNvGrpSpPr/>
          <p:nvPr/>
        </p:nvGrpSpPr>
        <p:grpSpPr>
          <a:xfrm>
            <a:off x="0" y="142856"/>
            <a:ext cx="9144000" cy="857256"/>
            <a:chOff x="0" y="142856"/>
            <a:chExt cx="9144000" cy="857256"/>
          </a:xfrm>
        </p:grpSpPr>
        <p:grpSp>
          <p:nvGrpSpPr>
            <p:cNvPr id="3" name="组合 3"/>
            <p:cNvGrpSpPr/>
            <p:nvPr/>
          </p:nvGrpSpPr>
          <p:grpSpPr bwMode="auto">
            <a:xfrm>
              <a:off x="0" y="579424"/>
              <a:ext cx="9144000" cy="420688"/>
              <a:chOff x="0" y="133158"/>
              <a:chExt cx="9144000" cy="420086"/>
            </a:xfrm>
          </p:grpSpPr>
          <p:cxnSp>
            <p:nvCxnSpPr>
              <p:cNvPr id="5" name="直接连接符 4"/>
              <p:cNvCxnSpPr/>
              <p:nvPr/>
            </p:nvCxnSpPr>
            <p:spPr>
              <a:xfrm>
                <a:off x="4859338" y="343994"/>
                <a:ext cx="4284662" cy="0"/>
              </a:xfrm>
              <a:prstGeom prst="line">
                <a:avLst/>
              </a:prstGeom>
              <a:ln>
                <a:solidFill>
                  <a:srgbClr val="A71F1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0497" name="Picture 5" descr="G:\360data\重要数据\桌面\东京国际朝日学院\素材\kiri-kiku0156498982.png"/>
              <p:cNvPicPr>
                <a:picLocks noChangeAspect="1" noChangeArrowheads="1"/>
              </p:cNvPicPr>
              <p:nvPr/>
            </p:nvPicPr>
            <p:blipFill>
              <a:blip r:embed="rId1"/>
              <a:srcRect/>
              <a:stretch>
                <a:fillRect/>
              </a:stretch>
            </p:blipFill>
            <p:spPr bwMode="auto">
              <a:xfrm>
                <a:off x="4361957" y="133158"/>
                <a:ext cx="420086" cy="42008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cxnSp>
            <p:nvCxnSpPr>
              <p:cNvPr id="7" name="直接连接符 6"/>
              <p:cNvCxnSpPr/>
              <p:nvPr/>
            </p:nvCxnSpPr>
            <p:spPr>
              <a:xfrm>
                <a:off x="0" y="343994"/>
                <a:ext cx="4284663" cy="0"/>
              </a:xfrm>
              <a:prstGeom prst="line">
                <a:avLst/>
              </a:prstGeom>
              <a:ln>
                <a:solidFill>
                  <a:srgbClr val="A71F1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" name="TextBox 8"/>
            <p:cNvSpPr txBox="1">
              <a:spLocks noChangeArrowheads="1"/>
            </p:cNvSpPr>
            <p:nvPr/>
          </p:nvSpPr>
          <p:spPr bwMode="auto">
            <a:xfrm>
              <a:off x="428596" y="142856"/>
              <a:ext cx="7929588" cy="646331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 defTabSz="878205" eaLnBrk="1" hangingPunct="1">
                <a:lnSpc>
                  <a:spcPct val="120000"/>
                </a:lnSpc>
              </a:pPr>
              <a:r>
                <a:rPr lang="en-US" altLang="zh-CN" sz="3000" dirty="0" smtClean="0">
                  <a:solidFill>
                    <a:srgbClr val="772C03"/>
                  </a:solidFill>
                  <a:latin typeface="Aharoni" panose="02010803020104030203" pitchFamily="2" charset="-79"/>
                  <a:ea typeface="经典繁毛楷" panose="02010609000101010101" pitchFamily="49" charset="-122"/>
                  <a:cs typeface="Aharoni" panose="02010803020104030203" pitchFamily="2" charset="-79"/>
                </a:rPr>
                <a:t>Painting</a:t>
              </a:r>
              <a:endParaRPr lang="en-US" altLang="zh-CN" sz="3000" dirty="0" smtClean="0">
                <a:solidFill>
                  <a:srgbClr val="772C03"/>
                </a:solidFill>
                <a:latin typeface="Aharoni" panose="02010803020104030203" pitchFamily="2" charset="-79"/>
                <a:ea typeface="经典繁毛楷" panose="02010609000101010101" pitchFamily="49" charset="-122"/>
                <a:cs typeface="Aharoni" panose="02010803020104030203" pitchFamily="2" charset="-79"/>
              </a:endParaRPr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1214414" y="1714492"/>
            <a:ext cx="727565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  <a:buSzPct val="55000"/>
              <a:buFont typeface="Wingdings" panose="05000000000000000000" pitchFamily="2" charset="2"/>
              <a:buChar char="l"/>
            </a:pPr>
            <a:r>
              <a:rPr lang="en-US" altLang="zh-CN" sz="2400" dirty="0" smtClean="0"/>
              <a:t> said to have the same origin as calligraphy </a:t>
            </a:r>
            <a:endParaRPr lang="en-US" altLang="zh-CN" sz="2400" dirty="0" smtClean="0"/>
          </a:p>
          <a:p>
            <a:pPr>
              <a:spcAft>
                <a:spcPts val="1200"/>
              </a:spcAft>
              <a:buSzPct val="55000"/>
              <a:buFont typeface="Wingdings" panose="05000000000000000000" pitchFamily="2" charset="2"/>
              <a:buChar char="l"/>
            </a:pPr>
            <a:r>
              <a:rPr lang="en-US" altLang="zh-CN" sz="2400" dirty="0" smtClean="0"/>
              <a:t> traditional Chinese painting --- ink-wash painting can be </a:t>
            </a:r>
            <a:endParaRPr lang="en-US" altLang="zh-CN" sz="2400" dirty="0" smtClean="0"/>
          </a:p>
          <a:p>
            <a:pPr>
              <a:spcAft>
                <a:spcPts val="1200"/>
              </a:spcAft>
              <a:buSzPct val="55000"/>
            </a:pPr>
            <a:r>
              <a:rPr lang="en-US" altLang="zh-CN" sz="2400" dirty="0" smtClean="0"/>
              <a:t>   traced back to the Tang dynasty </a:t>
            </a:r>
            <a:endParaRPr lang="en-US" altLang="zh-CN" sz="2400" dirty="0" smtClean="0"/>
          </a:p>
          <a:p>
            <a:pPr>
              <a:spcAft>
                <a:spcPts val="1200"/>
              </a:spcAft>
              <a:buSzPct val="55000"/>
              <a:buFont typeface="Wingdings" panose="05000000000000000000" pitchFamily="2" charset="2"/>
              <a:buChar char="l"/>
            </a:pPr>
            <a:r>
              <a:rPr lang="en-US" altLang="zh-CN" sz="2400" dirty="0" smtClean="0"/>
              <a:t> achieve an artistic unison by combining fine art, poetry,        </a:t>
            </a:r>
            <a:endParaRPr lang="en-US" altLang="zh-CN" sz="2400" dirty="0" smtClean="0"/>
          </a:p>
          <a:p>
            <a:pPr>
              <a:spcAft>
                <a:spcPts val="1200"/>
              </a:spcAft>
              <a:buSzPct val="55000"/>
            </a:pPr>
            <a:r>
              <a:rPr lang="en-US" altLang="zh-CN" sz="2400" dirty="0" smtClean="0"/>
              <a:t>   calligraphy, and seal engraving </a:t>
            </a:r>
            <a:endParaRPr lang="en-US" altLang="zh-CN" sz="2400" dirty="0" smtClean="0"/>
          </a:p>
        </p:txBody>
      </p:sp>
      <p:sp>
        <p:nvSpPr>
          <p:cNvPr id="22" name="矩形 21"/>
          <p:cNvSpPr/>
          <p:nvPr/>
        </p:nvSpPr>
        <p:spPr>
          <a:xfrm>
            <a:off x="3263886" y="1181389"/>
            <a:ext cx="280831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 smtClean="0">
                <a:solidFill>
                  <a:schemeClr val="accent6">
                    <a:lumMod val="50000"/>
                  </a:schemeClr>
                </a:solidFill>
              </a:rPr>
              <a:t>Outline</a:t>
            </a:r>
            <a:endParaRPr lang="zh-CN" altLang="en-US" sz="24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7" dur="500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2" dur="500"/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7" dur="500"/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灯片编号占位符 1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</a:ln>
        </p:spPr>
        <p:txBody>
          <a:bodyPr/>
          <a:lstStyle/>
          <a:p>
            <a:fld id="{6DC83767-297E-4BF8-845B-5970FB2FB146}" type="slidenum">
              <a:rPr lang="zh-CN" altLang="en-US"/>
            </a:fld>
            <a:endParaRPr lang="zh-CN" altLang="en-US"/>
          </a:p>
        </p:txBody>
      </p:sp>
      <p:grpSp>
        <p:nvGrpSpPr>
          <p:cNvPr id="2" name="组合 3"/>
          <p:cNvGrpSpPr/>
          <p:nvPr/>
        </p:nvGrpSpPr>
        <p:grpSpPr bwMode="auto">
          <a:xfrm>
            <a:off x="0" y="579233"/>
            <a:ext cx="9144000" cy="420086"/>
            <a:chOff x="0" y="133158"/>
            <a:chExt cx="9144000" cy="420086"/>
          </a:xfrm>
        </p:grpSpPr>
        <p:cxnSp>
          <p:nvCxnSpPr>
            <p:cNvPr id="15" name="直接连接符 14"/>
            <p:cNvCxnSpPr/>
            <p:nvPr/>
          </p:nvCxnSpPr>
          <p:spPr>
            <a:xfrm>
              <a:off x="4859338" y="343994"/>
              <a:ext cx="4284662" cy="0"/>
            </a:xfrm>
            <a:prstGeom prst="line">
              <a:avLst/>
            </a:prstGeom>
            <a:ln>
              <a:solidFill>
                <a:srgbClr val="A71F1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6" name="Picture 5" descr="G:\360data\重要数据\桌面\东京国际朝日学院\素材\kiri-kiku0156498982.png"/>
            <p:cNvPicPr>
              <a:picLocks noChangeAspect="1" noChangeArrowheads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 bwMode="auto">
            <a:xfrm>
              <a:off x="4361957" y="133158"/>
              <a:ext cx="420086" cy="4200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17" name="直接连接符 16"/>
            <p:cNvCxnSpPr/>
            <p:nvPr/>
          </p:nvCxnSpPr>
          <p:spPr>
            <a:xfrm>
              <a:off x="0" y="343994"/>
              <a:ext cx="4284663" cy="0"/>
            </a:xfrm>
            <a:prstGeom prst="line">
              <a:avLst/>
            </a:prstGeom>
            <a:ln>
              <a:solidFill>
                <a:srgbClr val="A71F1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8"/>
          <p:cNvSpPr txBox="1">
            <a:spLocks noChangeArrowheads="1"/>
          </p:cNvSpPr>
          <p:nvPr/>
        </p:nvSpPr>
        <p:spPr bwMode="auto">
          <a:xfrm>
            <a:off x="428596" y="142856"/>
            <a:ext cx="7929588" cy="64633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defTabSz="878205" eaLnBrk="1" hangingPunct="1">
              <a:lnSpc>
                <a:spcPct val="120000"/>
              </a:lnSpc>
            </a:pPr>
            <a:r>
              <a:rPr lang="en-US" altLang="zh-CN" sz="3000" dirty="0" smtClean="0">
                <a:solidFill>
                  <a:srgbClr val="772C03"/>
                </a:solidFill>
                <a:latin typeface="Aharoni" panose="02010803020104030203" pitchFamily="2" charset="-79"/>
                <a:ea typeface="经典繁毛楷" panose="02010609000101010101" pitchFamily="49" charset="-122"/>
                <a:cs typeface="Aharoni" panose="02010803020104030203" pitchFamily="2" charset="-79"/>
              </a:rPr>
              <a:t>Painting</a:t>
            </a:r>
            <a:endParaRPr lang="en-US" altLang="zh-CN" sz="3000" dirty="0" smtClean="0">
              <a:solidFill>
                <a:srgbClr val="772C03"/>
              </a:solidFill>
              <a:latin typeface="Aharoni" panose="02010803020104030203" pitchFamily="2" charset="-79"/>
              <a:ea typeface="经典繁毛楷" panose="02010609000101010101" pitchFamily="49" charset="-122"/>
              <a:cs typeface="Aharoni" panose="02010803020104030203" pitchFamily="2" charset="-79"/>
            </a:endParaRPr>
          </a:p>
        </p:txBody>
      </p:sp>
      <p:pic>
        <p:nvPicPr>
          <p:cNvPr id="19" name="Picture 10" descr="xin_13211041315490781636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20" y="1571616"/>
            <a:ext cx="4576959" cy="1731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矩形 11"/>
          <p:cNvSpPr/>
          <p:nvPr/>
        </p:nvSpPr>
        <p:spPr>
          <a:xfrm>
            <a:off x="500034" y="1000112"/>
            <a:ext cx="5514975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 smtClean="0">
                <a:solidFill>
                  <a:schemeClr val="accent6">
                    <a:lumMod val="75000"/>
                  </a:schemeClr>
                </a:solidFill>
              </a:rPr>
              <a:t> can you name the writers of the pictures?</a:t>
            </a:r>
            <a:endParaRPr lang="zh-CN" altLang="en-US" sz="24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46082" name="Picture 2" descr="http://img1.gtimg.com/rushidao/pics/hv1/68/46/1940/126160298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214942" y="1500178"/>
            <a:ext cx="3286148" cy="1928826"/>
          </a:xfrm>
          <a:prstGeom prst="rect">
            <a:avLst/>
          </a:prstGeom>
          <a:noFill/>
        </p:spPr>
      </p:pic>
      <p:pic>
        <p:nvPicPr>
          <p:cNvPr id="46086" name="Picture 6" descr="http://p8.qhimg.com/t01b4172e7f8f702515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689100" y="3571875"/>
            <a:ext cx="5601970" cy="185737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60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60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60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60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灯片编号占位符 1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</a:ln>
        </p:spPr>
        <p:txBody>
          <a:bodyPr/>
          <a:lstStyle/>
          <a:p>
            <a:fld id="{6DC83767-297E-4BF8-845B-5970FB2FB146}" type="slidenum">
              <a:rPr lang="zh-CN" altLang="en-US"/>
            </a:fld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3714744" y="1142988"/>
            <a:ext cx="179222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i="1" dirty="0" err="1" smtClean="0">
                <a:solidFill>
                  <a:schemeClr val="accent6">
                    <a:lumMod val="50000"/>
                  </a:schemeClr>
                </a:solidFill>
              </a:rPr>
              <a:t>Hui</a:t>
            </a:r>
            <a:r>
              <a:rPr lang="en-US" altLang="zh-CN" sz="2400" b="1" dirty="0" smtClean="0">
                <a:solidFill>
                  <a:schemeClr val="accent6">
                    <a:lumMod val="50000"/>
                  </a:schemeClr>
                </a:solidFill>
              </a:rPr>
              <a:t> ink stick </a:t>
            </a:r>
            <a:endParaRPr lang="zh-CN" altLang="en-US" sz="24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grpSp>
        <p:nvGrpSpPr>
          <p:cNvPr id="2" name="组合 3"/>
          <p:cNvGrpSpPr/>
          <p:nvPr/>
        </p:nvGrpSpPr>
        <p:grpSpPr bwMode="auto">
          <a:xfrm>
            <a:off x="0" y="579233"/>
            <a:ext cx="9144000" cy="420086"/>
            <a:chOff x="0" y="133158"/>
            <a:chExt cx="9144000" cy="420086"/>
          </a:xfrm>
        </p:grpSpPr>
        <p:cxnSp>
          <p:nvCxnSpPr>
            <p:cNvPr id="15" name="直接连接符 14"/>
            <p:cNvCxnSpPr/>
            <p:nvPr/>
          </p:nvCxnSpPr>
          <p:spPr>
            <a:xfrm>
              <a:off x="4859338" y="343994"/>
              <a:ext cx="4284662" cy="0"/>
            </a:xfrm>
            <a:prstGeom prst="line">
              <a:avLst/>
            </a:prstGeom>
            <a:ln>
              <a:solidFill>
                <a:srgbClr val="A71F1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6" name="Picture 5" descr="G:\360data\重要数据\桌面\东京国际朝日学院\素材\kiri-kiku0156498982.png"/>
            <p:cNvPicPr>
              <a:picLocks noChangeAspect="1" noChangeArrowheads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 bwMode="auto">
            <a:xfrm>
              <a:off x="4361957" y="133158"/>
              <a:ext cx="420086" cy="4200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17" name="直接连接符 16"/>
            <p:cNvCxnSpPr/>
            <p:nvPr/>
          </p:nvCxnSpPr>
          <p:spPr>
            <a:xfrm>
              <a:off x="0" y="343994"/>
              <a:ext cx="4284663" cy="0"/>
            </a:xfrm>
            <a:prstGeom prst="line">
              <a:avLst/>
            </a:prstGeom>
            <a:ln>
              <a:solidFill>
                <a:srgbClr val="A71F1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8"/>
          <p:cNvSpPr txBox="1">
            <a:spLocks noChangeArrowheads="1"/>
          </p:cNvSpPr>
          <p:nvPr/>
        </p:nvSpPr>
        <p:spPr bwMode="auto">
          <a:xfrm>
            <a:off x="428596" y="142856"/>
            <a:ext cx="7929588" cy="64633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defTabSz="878205" eaLnBrk="1" hangingPunct="1">
              <a:lnSpc>
                <a:spcPct val="120000"/>
              </a:lnSpc>
            </a:pPr>
            <a:r>
              <a:rPr lang="en-US" altLang="zh-CN" sz="3000" dirty="0" smtClean="0">
                <a:solidFill>
                  <a:srgbClr val="772C03"/>
                </a:solidFill>
                <a:latin typeface="Aharoni" panose="02010803020104030203" pitchFamily="2" charset="-79"/>
                <a:ea typeface="经典繁毛楷" panose="02010609000101010101" pitchFamily="49" charset="-122"/>
                <a:cs typeface="Aharoni" panose="02010803020104030203" pitchFamily="2" charset="-79"/>
              </a:rPr>
              <a:t>Four Treasures of the Study</a:t>
            </a:r>
            <a:endParaRPr lang="en-US" altLang="zh-CN" sz="3000" dirty="0" smtClean="0">
              <a:solidFill>
                <a:srgbClr val="772C03"/>
              </a:solidFill>
              <a:latin typeface="Aharoni" panose="02010803020104030203" pitchFamily="2" charset="-79"/>
              <a:ea typeface="经典繁毛楷" panose="02010609000101010101" pitchFamily="49" charset="-122"/>
              <a:cs typeface="Aharoni" panose="02010803020104030203" pitchFamily="2" charset="-79"/>
            </a:endParaRPr>
          </a:p>
        </p:txBody>
      </p:sp>
      <p:sp>
        <p:nvSpPr>
          <p:cNvPr id="12" name="Rectangle 6"/>
          <p:cNvSpPr txBox="1">
            <a:spLocks noChangeArrowheads="1"/>
          </p:cNvSpPr>
          <p:nvPr/>
        </p:nvSpPr>
        <p:spPr>
          <a:xfrm>
            <a:off x="642910" y="2117751"/>
            <a:ext cx="5072098" cy="4525963"/>
          </a:xfrm>
          <a:prstGeom prst="rect">
            <a:avLst/>
          </a:prstGeom>
        </p:spPr>
        <p:txBody>
          <a:bodyPr/>
          <a:lstStyle/>
          <a:p>
            <a:pPr marL="363855" marR="0" lvl="0" indent="-363855" algn="l" defTabSz="97155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zh-CN" sz="2400" dirty="0" smtClean="0">
                <a:latin typeface="+mn-lt"/>
                <a:ea typeface="+mn-ea"/>
              </a:rPr>
              <a:t>p</a:t>
            </a:r>
            <a:r>
              <a:rPr kumimoji="0" lang="en-US" altLang="zh-CN" sz="240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roduced</a:t>
            </a:r>
            <a:r>
              <a:rPr kumimoji="0" lang="en-US" altLang="zh-CN" sz="240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in Huizhou, Anhui province</a:t>
            </a:r>
            <a:endParaRPr kumimoji="0" lang="en-US" altLang="zh-CN" sz="2400" i="0" u="none" strike="noStrike" kern="1200" cap="none" spc="0" normalizeH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63855" marR="0" lvl="0" indent="-363855" algn="l" defTabSz="97155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zh-CN" sz="240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made from the ash of burnt green pine and mixed with glue </a:t>
            </a:r>
            <a:endParaRPr kumimoji="0" lang="en-US" altLang="zh-CN" sz="2400" i="0" u="none" strike="noStrike" kern="1200" cap="none" spc="0" normalizeH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63855" marR="0" lvl="0" indent="-363855" algn="l" defTabSz="97155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zh-CN" sz="240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the writing </a:t>
            </a:r>
            <a:r>
              <a:rPr kumimoji="0" lang="en-US" altLang="zh-CN" sz="2400" i="0" u="none" strike="noStrike" kern="1200" cap="none" spc="0" normalizeH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wil</a:t>
            </a:r>
            <a:r>
              <a:rPr lang="en-US" altLang="zh-CN" sz="2400" dirty="0" smtClean="0">
                <a:latin typeface="+mn-lt"/>
                <a:ea typeface="+mn-ea"/>
              </a:rPr>
              <a:t>l not easily fade </a:t>
            </a:r>
            <a:r>
              <a:rPr kumimoji="0" lang="en-US" altLang="zh-CN" sz="240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endParaRPr kumimoji="0" lang="en-US" altLang="zh-CN" sz="2400" i="0" u="none" strike="noStrike" kern="1200" cap="none" spc="0" normalizeH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63855" marR="0" lvl="0" indent="-363855" algn="l" defTabSz="97155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kumimoji="0" lang="en-US" altLang="zh-CN" sz="24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40962" name="Picture 2" descr="http://www.chinese.cn/culturecollection/image/attachement/jpg/site2/20111025/0023aea9d7cb101091eb32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429256" y="1714492"/>
            <a:ext cx="3217926" cy="278608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09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09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09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utoUpdateAnimBg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2438400" y="1000125"/>
            <a:ext cx="4562492" cy="3971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5362" name="灯片编号占位符 3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</a:ln>
        </p:spPr>
        <p:txBody>
          <a:bodyPr/>
          <a:lstStyle/>
          <a:p>
            <a:fld id="{1199A1A6-EF60-4BD5-8CF6-6D5B9433BF84}" type="slidenum">
              <a:rPr lang="zh-CN" altLang="en-US"/>
            </a:fld>
            <a:endParaRPr lang="zh-CN" altLang="en-US"/>
          </a:p>
        </p:txBody>
      </p:sp>
      <p:pic>
        <p:nvPicPr>
          <p:cNvPr id="15363" name="Picture 2" descr="C:\Documents and Settings\Administrator\桌面\东京国际朝日学院\1454553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4075113"/>
            <a:ext cx="2208213" cy="163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7" name="Picture 4" descr="C:\Documents and Settings\Administrator\桌面\素材\miaoyu1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092950" y="0"/>
            <a:ext cx="2044700" cy="192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圆角矩形 16"/>
          <p:cNvSpPr/>
          <p:nvPr/>
        </p:nvSpPr>
        <p:spPr>
          <a:xfrm>
            <a:off x="3131185" y="2428875"/>
            <a:ext cx="3092450" cy="1357630"/>
          </a:xfrm>
          <a:prstGeom prst="round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 defTabSz="878205">
              <a:lnSpc>
                <a:spcPct val="120000"/>
              </a:lnSpc>
            </a:pPr>
            <a:r>
              <a:rPr lang="en-US" altLang="zh-CN" sz="2600" dirty="0" smtClean="0">
                <a:solidFill>
                  <a:prstClr val="black"/>
                </a:solidFill>
                <a:latin typeface="Aharoni" panose="02010803020104030203" pitchFamily="2" charset="-79"/>
                <a:ea typeface="微软雅黑" panose="020B0503020204020204" pitchFamily="34" charset="-122"/>
                <a:cs typeface="Aharoni" panose="02010803020104030203" pitchFamily="2" charset="-79"/>
              </a:rPr>
              <a:t>Chinese</a:t>
            </a:r>
            <a:endParaRPr lang="en-US" altLang="zh-CN" sz="3200" dirty="0" smtClean="0">
              <a:solidFill>
                <a:prstClr val="black"/>
              </a:solidFill>
              <a:latin typeface="Aharoni" panose="02010803020104030203" pitchFamily="2" charset="-79"/>
              <a:ea typeface="微软雅黑" panose="020B0503020204020204" pitchFamily="34" charset="-122"/>
              <a:cs typeface="Aharoni" panose="02010803020104030203" pitchFamily="2" charset="-79"/>
            </a:endParaRPr>
          </a:p>
          <a:p>
            <a:pPr lvl="0" algn="ctr" defTabSz="878205">
              <a:lnSpc>
                <a:spcPct val="120000"/>
              </a:lnSpc>
            </a:pPr>
            <a:r>
              <a:rPr lang="en-US" altLang="zh-CN" sz="2600" dirty="0" smtClean="0">
                <a:solidFill>
                  <a:prstClr val="black"/>
                </a:solidFill>
                <a:latin typeface="Aharoni" panose="02010803020104030203" pitchFamily="2" charset="-79"/>
                <a:ea typeface="微软雅黑" panose="020B0503020204020204" pitchFamily="34" charset="-122"/>
                <a:cs typeface="Aharoni" panose="02010803020104030203" pitchFamily="2" charset="-79"/>
              </a:rPr>
              <a:t>Arts</a:t>
            </a:r>
            <a:endParaRPr lang="en-US" altLang="zh-CN" sz="2600" dirty="0" smtClean="0">
              <a:solidFill>
                <a:prstClr val="black"/>
              </a:solidFill>
              <a:latin typeface="Aharoni" panose="02010803020104030203" pitchFamily="2" charset="-79"/>
              <a:ea typeface="微软雅黑" panose="020B0503020204020204" pitchFamily="34" charset="-122"/>
              <a:cs typeface="Aharoni" panose="02010803020104030203" pitchFamily="2" charset="-79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灯片编号占位符 1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</a:ln>
        </p:spPr>
        <p:txBody>
          <a:bodyPr/>
          <a:lstStyle/>
          <a:p>
            <a:fld id="{6DC83767-297E-4BF8-845B-5970FB2FB146}" type="slidenum">
              <a:rPr lang="zh-CN" altLang="en-US"/>
            </a:fld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3714744" y="1142988"/>
            <a:ext cx="171668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i="1" dirty="0" err="1" smtClean="0">
                <a:solidFill>
                  <a:schemeClr val="accent6">
                    <a:lumMod val="50000"/>
                  </a:schemeClr>
                </a:solidFill>
              </a:rPr>
              <a:t>Xuan</a:t>
            </a:r>
            <a:r>
              <a:rPr lang="en-US" altLang="zh-CN" sz="2400" b="1" dirty="0" smtClean="0">
                <a:solidFill>
                  <a:schemeClr val="accent6">
                    <a:lumMod val="50000"/>
                  </a:schemeClr>
                </a:solidFill>
              </a:rPr>
              <a:t> paper </a:t>
            </a:r>
            <a:endParaRPr lang="zh-CN" altLang="en-US" sz="24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grpSp>
        <p:nvGrpSpPr>
          <p:cNvPr id="2" name="组合 3"/>
          <p:cNvGrpSpPr/>
          <p:nvPr/>
        </p:nvGrpSpPr>
        <p:grpSpPr bwMode="auto">
          <a:xfrm>
            <a:off x="0" y="579233"/>
            <a:ext cx="9144000" cy="420086"/>
            <a:chOff x="0" y="133158"/>
            <a:chExt cx="9144000" cy="420086"/>
          </a:xfrm>
        </p:grpSpPr>
        <p:cxnSp>
          <p:nvCxnSpPr>
            <p:cNvPr id="15" name="直接连接符 14"/>
            <p:cNvCxnSpPr/>
            <p:nvPr/>
          </p:nvCxnSpPr>
          <p:spPr>
            <a:xfrm>
              <a:off x="4859338" y="343994"/>
              <a:ext cx="4284662" cy="0"/>
            </a:xfrm>
            <a:prstGeom prst="line">
              <a:avLst/>
            </a:prstGeom>
            <a:ln>
              <a:solidFill>
                <a:srgbClr val="A71F1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6" name="Picture 5" descr="G:\360data\重要数据\桌面\东京国际朝日学院\素材\kiri-kiku0156498982.png"/>
            <p:cNvPicPr>
              <a:picLocks noChangeAspect="1" noChangeArrowheads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 bwMode="auto">
            <a:xfrm>
              <a:off x="4361957" y="133158"/>
              <a:ext cx="420086" cy="4200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17" name="直接连接符 16"/>
            <p:cNvCxnSpPr/>
            <p:nvPr/>
          </p:nvCxnSpPr>
          <p:spPr>
            <a:xfrm>
              <a:off x="0" y="343994"/>
              <a:ext cx="4284663" cy="0"/>
            </a:xfrm>
            <a:prstGeom prst="line">
              <a:avLst/>
            </a:prstGeom>
            <a:ln>
              <a:solidFill>
                <a:srgbClr val="A71F1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8"/>
          <p:cNvSpPr txBox="1">
            <a:spLocks noChangeArrowheads="1"/>
          </p:cNvSpPr>
          <p:nvPr/>
        </p:nvSpPr>
        <p:spPr bwMode="auto">
          <a:xfrm>
            <a:off x="428596" y="142856"/>
            <a:ext cx="7929588" cy="64633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defTabSz="878205" eaLnBrk="1" hangingPunct="1">
              <a:lnSpc>
                <a:spcPct val="120000"/>
              </a:lnSpc>
            </a:pPr>
            <a:r>
              <a:rPr lang="en-US" altLang="zh-CN" sz="3000" dirty="0" smtClean="0">
                <a:solidFill>
                  <a:srgbClr val="772C03"/>
                </a:solidFill>
                <a:latin typeface="Aharoni" panose="02010803020104030203" pitchFamily="2" charset="-79"/>
                <a:ea typeface="经典繁毛楷" panose="02010609000101010101" pitchFamily="49" charset="-122"/>
                <a:cs typeface="Aharoni" panose="02010803020104030203" pitchFamily="2" charset="-79"/>
              </a:rPr>
              <a:t>Four Treasures of the Study</a:t>
            </a:r>
            <a:endParaRPr lang="en-US" altLang="zh-CN" sz="3000" dirty="0" smtClean="0">
              <a:solidFill>
                <a:srgbClr val="772C03"/>
              </a:solidFill>
              <a:latin typeface="Aharoni" panose="02010803020104030203" pitchFamily="2" charset="-79"/>
              <a:ea typeface="经典繁毛楷" panose="02010609000101010101" pitchFamily="49" charset="-122"/>
              <a:cs typeface="Aharoni" panose="02010803020104030203" pitchFamily="2" charset="-79"/>
            </a:endParaRPr>
          </a:p>
        </p:txBody>
      </p:sp>
      <p:sp>
        <p:nvSpPr>
          <p:cNvPr id="12" name="Rectangle 6"/>
          <p:cNvSpPr txBox="1">
            <a:spLocks noChangeArrowheads="1"/>
          </p:cNvSpPr>
          <p:nvPr/>
        </p:nvSpPr>
        <p:spPr>
          <a:xfrm>
            <a:off x="928662" y="1571616"/>
            <a:ext cx="4576770" cy="4525963"/>
          </a:xfrm>
          <a:prstGeom prst="rect">
            <a:avLst/>
          </a:prstGeom>
        </p:spPr>
        <p:txBody>
          <a:bodyPr/>
          <a:lstStyle/>
          <a:p>
            <a:pPr marL="363855" marR="0" lvl="0" indent="-363855" algn="l" defTabSz="97155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zh-CN" sz="2400" dirty="0" smtClean="0">
                <a:latin typeface="+mn-lt"/>
                <a:ea typeface="+mn-ea"/>
              </a:rPr>
              <a:t>originally produced in Jing county under the jurisdiction of </a:t>
            </a:r>
            <a:r>
              <a:rPr lang="en-US" altLang="zh-CN" sz="2400" dirty="0" err="1" smtClean="0">
                <a:latin typeface="+mn-lt"/>
                <a:ea typeface="+mn-ea"/>
              </a:rPr>
              <a:t>Xuanzhou</a:t>
            </a:r>
            <a:r>
              <a:rPr lang="en-US" altLang="zh-CN" sz="2400" dirty="0" smtClean="0">
                <a:latin typeface="+mn-lt"/>
                <a:ea typeface="+mn-ea"/>
              </a:rPr>
              <a:t> </a:t>
            </a:r>
            <a:endParaRPr lang="en-US" altLang="zh-CN" sz="2400" dirty="0" smtClean="0">
              <a:latin typeface="+mn-lt"/>
              <a:ea typeface="+mn-ea"/>
            </a:endParaRPr>
          </a:p>
          <a:p>
            <a:pPr marL="363855" marR="0" lvl="0" indent="-363855" algn="l" defTabSz="97155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zh-CN" sz="2400" dirty="0" smtClean="0">
                <a:latin typeface="+mn-lt"/>
                <a:ea typeface="+mn-ea"/>
              </a:rPr>
              <a:t>s</a:t>
            </a:r>
            <a:r>
              <a:rPr kumimoji="0" lang="en-US" altLang="zh-CN" sz="240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now-white, durable, absorbent and moth-proof </a:t>
            </a:r>
            <a:endParaRPr kumimoji="0" lang="en-US" altLang="zh-CN" sz="2400" i="0" u="none" strike="noStrike" kern="1200" cap="none" spc="0" normalizeH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63855" marR="0" lvl="0" indent="-363855" algn="l" defTabSz="97155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zh-CN" sz="2400" dirty="0" smtClean="0">
                <a:latin typeface="+mn-lt"/>
                <a:ea typeface="+mn-ea"/>
              </a:rPr>
              <a:t>principle type of paper for traditional Chinese calligraphy and painting </a:t>
            </a:r>
            <a:endParaRPr kumimoji="0" lang="en-US" altLang="zh-CN" sz="2400" i="0" u="none" strike="noStrike" kern="1200" cap="none" spc="0" normalizeH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63855" marR="0" lvl="0" indent="-363855" algn="l" defTabSz="97155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kumimoji="0" lang="en-US" altLang="zh-CN" sz="24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39938" name="Picture 2" descr="http://www.dgshengfawujin.cn/img/aHR0cDovL3d3dy5jaGluYWFjYy5jb20vdXBsb2FkL2h0bWwvMjAxMS8xMS8xNy9jaGVuaGE0ODEwMjAxMTExMTcxNDMzNTQ4MDA3Mi5qcGc=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500694" y="1714492"/>
            <a:ext cx="3286148" cy="250033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99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99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灯片编号占位符 1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</a:ln>
        </p:spPr>
        <p:txBody>
          <a:bodyPr/>
          <a:lstStyle/>
          <a:p>
            <a:fld id="{6DC83767-297E-4BF8-845B-5970FB2FB146}" type="slidenum">
              <a:rPr lang="zh-CN" altLang="en-US"/>
            </a:fld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3714744" y="1142988"/>
            <a:ext cx="20409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i="1" dirty="0" err="1" smtClean="0">
                <a:solidFill>
                  <a:schemeClr val="accent6">
                    <a:lumMod val="50000"/>
                  </a:schemeClr>
                </a:solidFill>
              </a:rPr>
              <a:t>Duan</a:t>
            </a:r>
            <a:r>
              <a:rPr lang="en-US" altLang="zh-CN" sz="2400" b="1" dirty="0" smtClean="0">
                <a:solidFill>
                  <a:schemeClr val="accent6">
                    <a:lumMod val="50000"/>
                  </a:schemeClr>
                </a:solidFill>
              </a:rPr>
              <a:t> ink slab  </a:t>
            </a:r>
            <a:endParaRPr lang="zh-CN" altLang="en-US" sz="24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grpSp>
        <p:nvGrpSpPr>
          <p:cNvPr id="2" name="组合 3"/>
          <p:cNvGrpSpPr/>
          <p:nvPr/>
        </p:nvGrpSpPr>
        <p:grpSpPr bwMode="auto">
          <a:xfrm>
            <a:off x="0" y="579233"/>
            <a:ext cx="9144000" cy="420086"/>
            <a:chOff x="0" y="133158"/>
            <a:chExt cx="9144000" cy="420086"/>
          </a:xfrm>
        </p:grpSpPr>
        <p:cxnSp>
          <p:nvCxnSpPr>
            <p:cNvPr id="15" name="直接连接符 14"/>
            <p:cNvCxnSpPr/>
            <p:nvPr/>
          </p:nvCxnSpPr>
          <p:spPr>
            <a:xfrm>
              <a:off x="4859338" y="343994"/>
              <a:ext cx="4284662" cy="0"/>
            </a:xfrm>
            <a:prstGeom prst="line">
              <a:avLst/>
            </a:prstGeom>
            <a:ln>
              <a:solidFill>
                <a:srgbClr val="A71F1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6" name="Picture 5" descr="G:\360data\重要数据\桌面\东京国际朝日学院\素材\kiri-kiku0156498982.png"/>
            <p:cNvPicPr>
              <a:picLocks noChangeAspect="1" noChangeArrowheads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 bwMode="auto">
            <a:xfrm>
              <a:off x="4361957" y="133158"/>
              <a:ext cx="420086" cy="4200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17" name="直接连接符 16"/>
            <p:cNvCxnSpPr/>
            <p:nvPr/>
          </p:nvCxnSpPr>
          <p:spPr>
            <a:xfrm>
              <a:off x="0" y="343994"/>
              <a:ext cx="4284663" cy="0"/>
            </a:xfrm>
            <a:prstGeom prst="line">
              <a:avLst/>
            </a:prstGeom>
            <a:ln>
              <a:solidFill>
                <a:srgbClr val="A71F1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8"/>
          <p:cNvSpPr txBox="1">
            <a:spLocks noChangeArrowheads="1"/>
          </p:cNvSpPr>
          <p:nvPr/>
        </p:nvSpPr>
        <p:spPr bwMode="auto">
          <a:xfrm>
            <a:off x="428596" y="142856"/>
            <a:ext cx="7929588" cy="64633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defTabSz="878205" eaLnBrk="1" hangingPunct="1">
              <a:lnSpc>
                <a:spcPct val="120000"/>
              </a:lnSpc>
            </a:pPr>
            <a:r>
              <a:rPr lang="en-US" altLang="zh-CN" sz="3000" dirty="0" smtClean="0">
                <a:solidFill>
                  <a:srgbClr val="772C03"/>
                </a:solidFill>
                <a:latin typeface="Aharoni" panose="02010803020104030203" pitchFamily="2" charset="-79"/>
                <a:ea typeface="经典繁毛楷" panose="02010609000101010101" pitchFamily="49" charset="-122"/>
                <a:cs typeface="Aharoni" panose="02010803020104030203" pitchFamily="2" charset="-79"/>
              </a:rPr>
              <a:t>Four Treasures of the Study</a:t>
            </a:r>
            <a:endParaRPr lang="en-US" altLang="zh-CN" sz="3000" dirty="0" smtClean="0">
              <a:solidFill>
                <a:srgbClr val="772C03"/>
              </a:solidFill>
              <a:latin typeface="Aharoni" panose="02010803020104030203" pitchFamily="2" charset="-79"/>
              <a:ea typeface="经典繁毛楷" panose="02010609000101010101" pitchFamily="49" charset="-122"/>
              <a:cs typeface="Aharoni" panose="02010803020104030203" pitchFamily="2" charset="-79"/>
            </a:endParaRPr>
          </a:p>
        </p:txBody>
      </p:sp>
      <p:sp>
        <p:nvSpPr>
          <p:cNvPr id="12" name="Rectangle 6"/>
          <p:cNvSpPr txBox="1">
            <a:spLocks noChangeArrowheads="1"/>
          </p:cNvSpPr>
          <p:nvPr/>
        </p:nvSpPr>
        <p:spPr>
          <a:xfrm>
            <a:off x="1066800" y="1711349"/>
            <a:ext cx="4933960" cy="4525963"/>
          </a:xfrm>
          <a:prstGeom prst="rect">
            <a:avLst/>
          </a:prstGeom>
        </p:spPr>
        <p:txBody>
          <a:bodyPr/>
          <a:lstStyle/>
          <a:p>
            <a:pPr marL="363855" marR="0" lvl="0" indent="-363855" algn="l" defTabSz="97155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zh-CN" sz="2400" dirty="0" smtClean="0">
                <a:latin typeface="+mn-lt"/>
                <a:ea typeface="+mn-ea"/>
              </a:rPr>
              <a:t>f</a:t>
            </a:r>
            <a:r>
              <a:rPr kumimoji="0" lang="en-US" altLang="zh-CN" sz="240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irst</a:t>
            </a:r>
            <a:r>
              <a:rPr kumimoji="0" lang="en-US" altLang="zh-CN" sz="240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introduced in </a:t>
            </a:r>
            <a:r>
              <a:rPr kumimoji="0" lang="en-US" altLang="zh-CN" sz="2400" i="0" u="none" strike="noStrike" kern="1200" cap="none" spc="0" normalizeH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Duanzhou</a:t>
            </a:r>
            <a:r>
              <a:rPr kumimoji="0" lang="en-US" altLang="zh-CN" sz="240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, Guangdong </a:t>
            </a:r>
            <a:endParaRPr kumimoji="0" lang="en-US" altLang="zh-CN" sz="2400" i="0" u="none" strike="noStrike" kern="1200" cap="none" spc="0" normalizeH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63855" marR="0" lvl="0" indent="-363855" algn="l" defTabSz="97155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zh-CN" sz="2400" dirty="0" smtClean="0">
                <a:latin typeface="+mn-lt"/>
                <a:ea typeface="+mn-ea"/>
              </a:rPr>
              <a:t>f</a:t>
            </a:r>
            <a:r>
              <a:rPr kumimoji="0" lang="en-US" altLang="zh-CN" sz="240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ine</a:t>
            </a:r>
            <a:r>
              <a:rPr kumimoji="0" lang="en-US" altLang="zh-CN" sz="24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, solid and glossy </a:t>
            </a:r>
            <a:endParaRPr kumimoji="0" lang="en-US" altLang="zh-CN" sz="240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63855" marR="0" lvl="0" indent="-363855" algn="l" defTabSz="97155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zh-CN" sz="2400" dirty="0" smtClean="0">
                <a:latin typeface="+mn-lt"/>
                <a:ea typeface="+mn-ea"/>
              </a:rPr>
              <a:t>ink prepared in it doesn’t dry </a:t>
            </a:r>
            <a:endParaRPr lang="en-US" altLang="zh-CN" sz="2400" dirty="0" smtClean="0">
              <a:latin typeface="+mn-lt"/>
              <a:ea typeface="+mn-ea"/>
            </a:endParaRPr>
          </a:p>
          <a:p>
            <a:pPr marL="363855" marR="0" lvl="0" indent="-363855" algn="l" defTabSz="97155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zh-CN" sz="2400" dirty="0" smtClean="0">
                <a:latin typeface="+mn-lt"/>
                <a:ea typeface="+mn-ea"/>
              </a:rPr>
              <a:t>i</a:t>
            </a:r>
            <a:r>
              <a:rPr kumimoji="0" lang="en-US" altLang="zh-CN" sz="24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 various shapes and designs, also served as fine desk ornaments </a:t>
            </a:r>
            <a:endParaRPr kumimoji="0" lang="en-US" altLang="zh-CN" sz="24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38914" name="Picture 2" descr="http://www.soocang.com/uploadfile/2013/1224/20131224090830586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15008" y="1928806"/>
            <a:ext cx="2976154" cy="201928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89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89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89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utoUpdateAnimBg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70" name="Picture 6" descr="摄影,室内,涂料,纸,部分_500273821_Traditional Japanese scene_创意图片_Getty Images China"/>
          <p:cNvPicPr>
            <a:picLocks noChangeAspect="1" noChangeArrowheads="1"/>
          </p:cNvPicPr>
          <p:nvPr/>
        </p:nvPicPr>
        <p:blipFill>
          <a:blip r:embed="rId1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1500166" y="928674"/>
            <a:ext cx="2071702" cy="1647815"/>
          </a:xfrm>
          <a:prstGeom prst="rect">
            <a:avLst/>
          </a:prstGeom>
          <a:noFill/>
        </p:spPr>
      </p:pic>
      <p:pic>
        <p:nvPicPr>
          <p:cNvPr id="62466" name="Picture 2" descr="室内,影棚拍摄,中国文化,人,演员_d148f8bb1_女京剧表演者_创意图片_Getty Images China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286380" y="928674"/>
            <a:ext cx="2000264" cy="1690666"/>
          </a:xfrm>
          <a:prstGeom prst="rect">
            <a:avLst/>
          </a:prstGeom>
          <a:noFill/>
        </p:spPr>
      </p:pic>
      <p:sp>
        <p:nvSpPr>
          <p:cNvPr id="18434" name="灯片编号占位符 1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</a:ln>
        </p:spPr>
        <p:txBody>
          <a:bodyPr/>
          <a:lstStyle/>
          <a:p>
            <a:fld id="{1F273719-64EF-4178-AB06-BEABDBFD1422}" type="slidenum">
              <a:rPr lang="zh-CN" altLang="en-US"/>
            </a:fld>
            <a:endParaRPr lang="zh-CN" altLang="en-US"/>
          </a:p>
        </p:txBody>
      </p:sp>
      <p:grpSp>
        <p:nvGrpSpPr>
          <p:cNvPr id="2" name="组合 4"/>
          <p:cNvGrpSpPr/>
          <p:nvPr/>
        </p:nvGrpSpPr>
        <p:grpSpPr bwMode="auto">
          <a:xfrm>
            <a:off x="1428728" y="1785930"/>
            <a:ext cx="2235164" cy="1511057"/>
            <a:chOff x="1107515" y="2546278"/>
            <a:chExt cx="1883559" cy="2230767"/>
          </a:xfrm>
        </p:grpSpPr>
        <p:sp>
          <p:nvSpPr>
            <p:cNvPr id="6" name="矩形 5"/>
            <p:cNvSpPr/>
            <p:nvPr/>
          </p:nvSpPr>
          <p:spPr>
            <a:xfrm>
              <a:off x="1188358" y="3938301"/>
              <a:ext cx="1725168" cy="18993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 bwMode="auto">
            <a:xfrm>
              <a:off x="1769719" y="2546278"/>
              <a:ext cx="428962" cy="1473199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wrap="square">
              <a:spAutoFit/>
            </a:bodyPr>
            <a:lstStyle/>
            <a:p>
              <a:pPr algn="ctr" defTabSz="878205" eaLnBrk="1" fontAlgn="auto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5400" dirty="0">
                  <a:ln>
                    <a:solidFill>
                      <a:srgbClr val="1F497D"/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1</a:t>
              </a:r>
              <a:endParaRPr lang="zh-CN" altLang="en-US" sz="5400" dirty="0">
                <a:ln>
                  <a:solidFill>
                    <a:srgbClr val="1F497D"/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8465" name="TextBox 8"/>
            <p:cNvSpPr txBox="1">
              <a:spLocks noChangeArrowheads="1"/>
            </p:cNvSpPr>
            <p:nvPr/>
          </p:nvSpPr>
          <p:spPr bwMode="auto">
            <a:xfrm>
              <a:off x="1107515" y="4233696"/>
              <a:ext cx="1883559" cy="543349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pPr algn="ctr" defTabSz="878205" eaLnBrk="1" hangingPunct="1">
                <a:lnSpc>
                  <a:spcPct val="120000"/>
                </a:lnSpc>
              </a:pPr>
              <a:r>
                <a:rPr lang="en-US" altLang="zh-CN" sz="1600" b="1" dirty="0" smtClean="0">
                  <a:solidFill>
                    <a:srgbClr val="7F7F7F"/>
                  </a:solidFill>
                  <a:latin typeface="+mj-lt"/>
                  <a:ea typeface="冬青黑体简体中文 W6"/>
                  <a:cs typeface="冬青黑体简体中文 W6"/>
                </a:rPr>
                <a:t>Calligraphy and Painting</a:t>
              </a:r>
              <a:endParaRPr lang="zh-CN" altLang="en-US" sz="1600" b="1" dirty="0">
                <a:solidFill>
                  <a:srgbClr val="7F7F7F"/>
                </a:solidFill>
                <a:latin typeface="+mj-lt"/>
                <a:ea typeface="冬青黑体简体中文 W6"/>
                <a:cs typeface="冬青黑体简体中文 W6"/>
              </a:endParaRPr>
            </a:p>
          </p:txBody>
        </p:sp>
      </p:grpSp>
      <p:sp>
        <p:nvSpPr>
          <p:cNvPr id="18440" name="TextBox 24"/>
          <p:cNvSpPr txBox="1">
            <a:spLocks noChangeArrowheads="1"/>
          </p:cNvSpPr>
          <p:nvPr/>
        </p:nvSpPr>
        <p:spPr bwMode="auto">
          <a:xfrm>
            <a:off x="-32" y="341470"/>
            <a:ext cx="2566728" cy="65864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algn="ctr" defTabSz="878205" eaLnBrk="1" hangingPunct="1">
              <a:lnSpc>
                <a:spcPct val="120000"/>
              </a:lnSpc>
            </a:pPr>
            <a:r>
              <a:rPr lang="en-US" altLang="zh-CN" sz="3200" dirty="0" smtClean="0">
                <a:solidFill>
                  <a:srgbClr val="772C03"/>
                </a:solidFill>
                <a:latin typeface="Aharoni" panose="02010803020104030203" pitchFamily="2" charset="-79"/>
                <a:ea typeface="经典繁毛楷" panose="02010609000101010101" pitchFamily="49" charset="-122"/>
                <a:cs typeface="Aharoni" panose="02010803020104030203" pitchFamily="2" charset="-79"/>
              </a:rPr>
              <a:t>Chinese Arts</a:t>
            </a:r>
            <a:endParaRPr lang="en-US" altLang="zh-CN" sz="3200" dirty="0" smtClean="0">
              <a:solidFill>
                <a:srgbClr val="772C03"/>
              </a:solidFill>
              <a:latin typeface="Aharoni" panose="02010803020104030203" pitchFamily="2" charset="-79"/>
              <a:ea typeface="经典繁毛楷" panose="02010609000101010101" pitchFamily="49" charset="-122"/>
              <a:cs typeface="Aharoni" panose="02010803020104030203" pitchFamily="2" charset="-79"/>
            </a:endParaRPr>
          </a:p>
        </p:txBody>
      </p:sp>
      <p:grpSp>
        <p:nvGrpSpPr>
          <p:cNvPr id="4" name="组合 25"/>
          <p:cNvGrpSpPr/>
          <p:nvPr/>
        </p:nvGrpSpPr>
        <p:grpSpPr bwMode="auto">
          <a:xfrm>
            <a:off x="0" y="142856"/>
            <a:ext cx="9144000" cy="419100"/>
            <a:chOff x="0" y="133158"/>
            <a:chExt cx="9144000" cy="420086"/>
          </a:xfrm>
        </p:grpSpPr>
        <p:cxnSp>
          <p:nvCxnSpPr>
            <p:cNvPr id="27" name="直接连接符 26"/>
            <p:cNvCxnSpPr/>
            <p:nvPr/>
          </p:nvCxnSpPr>
          <p:spPr>
            <a:xfrm>
              <a:off x="4859338" y="343201"/>
              <a:ext cx="4284662" cy="0"/>
            </a:xfrm>
            <a:prstGeom prst="line">
              <a:avLst/>
            </a:prstGeom>
            <a:ln>
              <a:solidFill>
                <a:srgbClr val="A71F1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448" name="Picture 5" descr="G:\360data\重要数据\桌面\东京国际朝日学院\素材\kiri-kiku0156498982.pn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361957" y="133158"/>
              <a:ext cx="420086" cy="4200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29" name="直接连接符 28"/>
            <p:cNvCxnSpPr/>
            <p:nvPr/>
          </p:nvCxnSpPr>
          <p:spPr>
            <a:xfrm>
              <a:off x="0" y="343201"/>
              <a:ext cx="4284663" cy="0"/>
            </a:xfrm>
            <a:prstGeom prst="line">
              <a:avLst/>
            </a:prstGeom>
            <a:ln>
              <a:solidFill>
                <a:srgbClr val="A71F1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组合 4"/>
          <p:cNvGrpSpPr/>
          <p:nvPr/>
        </p:nvGrpSpPr>
        <p:grpSpPr bwMode="auto">
          <a:xfrm>
            <a:off x="5214942" y="1785930"/>
            <a:ext cx="2071703" cy="1505608"/>
            <a:chOff x="1167715" y="2546278"/>
            <a:chExt cx="1745811" cy="2222723"/>
          </a:xfrm>
        </p:grpSpPr>
        <p:sp>
          <p:nvSpPr>
            <p:cNvPr id="20" name="矩形 19"/>
            <p:cNvSpPr/>
            <p:nvPr/>
          </p:nvSpPr>
          <p:spPr>
            <a:xfrm>
              <a:off x="1188358" y="3938301"/>
              <a:ext cx="1725168" cy="18993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 bwMode="auto">
            <a:xfrm>
              <a:off x="1769719" y="2546278"/>
              <a:ext cx="428962" cy="1473199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wrap="square">
              <a:spAutoFit/>
            </a:bodyPr>
            <a:lstStyle/>
            <a:p>
              <a:pPr algn="ctr" defTabSz="878205" eaLnBrk="1" fontAlgn="auto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5400" dirty="0" smtClean="0">
                  <a:ln>
                    <a:solidFill>
                      <a:srgbClr val="1F497D"/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2</a:t>
              </a:r>
              <a:endParaRPr lang="zh-CN" altLang="en-US" sz="5400" dirty="0">
                <a:ln>
                  <a:solidFill>
                    <a:srgbClr val="1F497D"/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23" name="TextBox 8"/>
            <p:cNvSpPr txBox="1">
              <a:spLocks noChangeArrowheads="1"/>
            </p:cNvSpPr>
            <p:nvPr/>
          </p:nvSpPr>
          <p:spPr bwMode="auto">
            <a:xfrm>
              <a:off x="1167715" y="4225652"/>
              <a:ext cx="1473822" cy="543349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pPr algn="ctr" defTabSz="878205" eaLnBrk="1" hangingPunct="1">
                <a:lnSpc>
                  <a:spcPct val="120000"/>
                </a:lnSpc>
              </a:pPr>
              <a:r>
                <a:rPr lang="en-US" altLang="zh-CN" sz="1600" b="1" dirty="0" smtClean="0">
                  <a:solidFill>
                    <a:srgbClr val="A71F13"/>
                  </a:solidFill>
                  <a:latin typeface="+mj-lt"/>
                  <a:ea typeface="冬青黑体简体中文 W6"/>
                  <a:cs typeface="冬青黑体简体中文 W6"/>
                </a:rPr>
                <a:t>Traditional Operas</a:t>
              </a:r>
              <a:endParaRPr lang="zh-CN" altLang="en-US" sz="1600" b="1" dirty="0">
                <a:solidFill>
                  <a:srgbClr val="A71F13"/>
                </a:solidFill>
                <a:latin typeface="+mj-lt"/>
                <a:ea typeface="冬青黑体简体中文 W6"/>
                <a:cs typeface="冬青黑体简体中文 W6"/>
              </a:endParaRPr>
            </a:p>
          </p:txBody>
        </p:sp>
      </p:grpSp>
      <p:sp>
        <p:nvSpPr>
          <p:cNvPr id="62472" name="AutoShape 8" descr="户外,红色,成一排,传统文化,中国文化_607801d78_中国传统节日：元宵灯会_创意图片_Getty Images Chin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2474" name="AutoShape 10" descr="户外,红色,成一排,传统文化,中国文化_e7717f59b_中国传统节日：元宵灯会_创意图片_Getty Images Chin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" name="AutoShape 6" descr="传统文化,美人,琵琶,艺术文化和娱乐,表演_a05eb1836_古典美女弹琵琶_创意图片_Getty Images Chin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7" name="AutoShape 10" descr="室内,影棚拍摄,摄影,中国文化,古老的_gic3523649_乐器_创意图片_Getty Images Chin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37" name="组合 36"/>
          <p:cNvGrpSpPr/>
          <p:nvPr/>
        </p:nvGrpSpPr>
        <p:grpSpPr>
          <a:xfrm>
            <a:off x="1500166" y="3286128"/>
            <a:ext cx="2071703" cy="2428871"/>
            <a:chOff x="1500166" y="3286128"/>
            <a:chExt cx="2071703" cy="2428871"/>
          </a:xfrm>
        </p:grpSpPr>
        <p:grpSp>
          <p:nvGrpSpPr>
            <p:cNvPr id="10" name="组合 4"/>
            <p:cNvGrpSpPr/>
            <p:nvPr/>
          </p:nvGrpSpPr>
          <p:grpSpPr bwMode="auto">
            <a:xfrm>
              <a:off x="1500166" y="4209391"/>
              <a:ext cx="2071703" cy="1505608"/>
              <a:chOff x="1167715" y="2546278"/>
              <a:chExt cx="1745811" cy="2222723"/>
            </a:xfrm>
          </p:grpSpPr>
          <p:sp>
            <p:nvSpPr>
              <p:cNvPr id="25" name="矩形 24"/>
              <p:cNvSpPr/>
              <p:nvPr/>
            </p:nvSpPr>
            <p:spPr>
              <a:xfrm>
                <a:off x="1188358" y="3938301"/>
                <a:ext cx="1725168" cy="18993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TextBox 27"/>
              <p:cNvSpPr txBox="1"/>
              <p:nvPr/>
            </p:nvSpPr>
            <p:spPr bwMode="auto">
              <a:xfrm>
                <a:off x="1769719" y="2546278"/>
                <a:ext cx="428962" cy="1473199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ffectLst/>
            </p:spPr>
            <p:txBody>
              <a:bodyPr wrap="square">
                <a:spAutoFit/>
              </a:bodyPr>
              <a:lstStyle/>
              <a:p>
                <a:pPr algn="ctr" defTabSz="878205" eaLnBrk="1" fontAlgn="auto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5400" dirty="0" smtClean="0">
                    <a:ln>
                      <a:solidFill>
                        <a:srgbClr val="1F497D"/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3</a:t>
                </a:r>
                <a:endParaRPr lang="zh-CN" altLang="en-US" sz="5400" dirty="0">
                  <a:ln>
                    <a:solidFill>
                      <a:srgbClr val="1F497D"/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30" name="TextBox 8"/>
              <p:cNvSpPr txBox="1">
                <a:spLocks noChangeArrowheads="1"/>
              </p:cNvSpPr>
              <p:nvPr/>
            </p:nvSpPr>
            <p:spPr bwMode="auto">
              <a:xfrm>
                <a:off x="1167715" y="4225652"/>
                <a:ext cx="1628628" cy="543349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none">
                <a:spAutoFit/>
              </a:bodyPr>
              <a:lstStyle/>
              <a:p>
                <a:pPr algn="ctr" defTabSz="878205" eaLnBrk="1" hangingPunct="1">
                  <a:lnSpc>
                    <a:spcPct val="120000"/>
                  </a:lnSpc>
                </a:pPr>
                <a:r>
                  <a:rPr lang="en-US" altLang="zh-CN" sz="1600" b="1" dirty="0" smtClean="0">
                    <a:solidFill>
                      <a:srgbClr val="7F7F7F"/>
                    </a:solidFill>
                    <a:latin typeface="+mj-lt"/>
                    <a:ea typeface="冬青黑体简体中文 W6"/>
                    <a:cs typeface="冬青黑体简体中文 W6"/>
                  </a:rPr>
                  <a:t>Folk Performing Arts</a:t>
                </a:r>
                <a:endParaRPr lang="zh-CN" altLang="en-US" sz="1600" b="1" dirty="0">
                  <a:solidFill>
                    <a:srgbClr val="7F7F7F"/>
                  </a:solidFill>
                  <a:latin typeface="+mj-lt"/>
                  <a:ea typeface="冬青黑体简体中文 W6"/>
                  <a:cs typeface="冬青黑体简体中文 W6"/>
                </a:endParaRPr>
              </a:p>
            </p:txBody>
          </p:sp>
        </p:grpSp>
        <p:pic>
          <p:nvPicPr>
            <p:cNvPr id="62468" name="Picture 4" descr="概念,主题,传统文化,东亚文化,中国文化_sb10065721s-001_Chinese shadow puppet on white background_创意图片_Getty Images China"/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1500166" y="3286128"/>
              <a:ext cx="2071702" cy="1787057"/>
            </a:xfrm>
            <a:prstGeom prst="rect">
              <a:avLst/>
            </a:prstGeom>
            <a:noFill/>
          </p:spPr>
        </p:pic>
        <p:sp>
          <p:nvSpPr>
            <p:cNvPr id="33" name="TextBox 32"/>
            <p:cNvSpPr txBox="1"/>
            <p:nvPr/>
          </p:nvSpPr>
          <p:spPr bwMode="auto">
            <a:xfrm>
              <a:off x="2214546" y="4143384"/>
              <a:ext cx="509036" cy="997902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wrap="square">
              <a:spAutoFit/>
            </a:bodyPr>
            <a:lstStyle/>
            <a:p>
              <a:pPr algn="ctr" defTabSz="878205" eaLnBrk="1" fontAlgn="auto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5400" dirty="0" smtClean="0">
                  <a:ln>
                    <a:solidFill>
                      <a:srgbClr val="1F497D"/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3</a:t>
              </a:r>
              <a:endParaRPr lang="zh-CN" altLang="en-US" sz="5400" dirty="0">
                <a:ln>
                  <a:solidFill>
                    <a:srgbClr val="1F497D"/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5286380" y="3357566"/>
            <a:ext cx="2878096" cy="2357433"/>
            <a:chOff x="5286380" y="3357566"/>
            <a:chExt cx="2878096" cy="2357433"/>
          </a:xfrm>
        </p:grpSpPr>
        <p:grpSp>
          <p:nvGrpSpPr>
            <p:cNvPr id="11" name="组合 4"/>
            <p:cNvGrpSpPr/>
            <p:nvPr/>
          </p:nvGrpSpPr>
          <p:grpSpPr bwMode="auto">
            <a:xfrm>
              <a:off x="5286380" y="4209391"/>
              <a:ext cx="2878096" cy="1505608"/>
              <a:chOff x="1167715" y="2546278"/>
              <a:chExt cx="2425355" cy="2222723"/>
            </a:xfrm>
          </p:grpSpPr>
          <p:sp>
            <p:nvSpPr>
              <p:cNvPr id="32" name="矩形 31"/>
              <p:cNvSpPr/>
              <p:nvPr/>
            </p:nvSpPr>
            <p:spPr>
              <a:xfrm>
                <a:off x="1188358" y="3938301"/>
                <a:ext cx="1725168" cy="18993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4" name="TextBox 33"/>
              <p:cNvSpPr txBox="1"/>
              <p:nvPr/>
            </p:nvSpPr>
            <p:spPr bwMode="auto">
              <a:xfrm>
                <a:off x="1769719" y="2546278"/>
                <a:ext cx="428962" cy="1473199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ffectLst/>
            </p:spPr>
            <p:txBody>
              <a:bodyPr wrap="square">
                <a:spAutoFit/>
              </a:bodyPr>
              <a:lstStyle/>
              <a:p>
                <a:pPr algn="ctr" defTabSz="878205" eaLnBrk="1" fontAlgn="auto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5400" dirty="0" smtClean="0">
                    <a:ln>
                      <a:solidFill>
                        <a:srgbClr val="1F497D"/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4</a:t>
                </a:r>
                <a:endParaRPr lang="zh-CN" altLang="en-US" sz="5400" dirty="0">
                  <a:ln>
                    <a:solidFill>
                      <a:srgbClr val="1F497D"/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35" name="TextBox 8"/>
              <p:cNvSpPr txBox="1">
                <a:spLocks noChangeArrowheads="1"/>
              </p:cNvSpPr>
              <p:nvPr/>
            </p:nvSpPr>
            <p:spPr bwMode="auto">
              <a:xfrm>
                <a:off x="1167715" y="4225652"/>
                <a:ext cx="2425355" cy="543349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none">
                <a:spAutoFit/>
              </a:bodyPr>
              <a:lstStyle/>
              <a:p>
                <a:pPr algn="ctr" defTabSz="878205" eaLnBrk="1" hangingPunct="1">
                  <a:lnSpc>
                    <a:spcPct val="120000"/>
                  </a:lnSpc>
                </a:pPr>
                <a:r>
                  <a:rPr lang="en-US" altLang="zh-CN" sz="1600" b="1" dirty="0" smtClean="0">
                    <a:solidFill>
                      <a:srgbClr val="7F7F7F"/>
                    </a:solidFill>
                    <a:latin typeface="+mj-lt"/>
                    <a:ea typeface="冬青黑体简体中文 W6"/>
                    <a:cs typeface="冬青黑体简体中文 W6"/>
                  </a:rPr>
                  <a:t>Traditional Musical Instruments</a:t>
                </a:r>
                <a:endParaRPr lang="zh-CN" altLang="en-US" sz="1600" b="1" dirty="0">
                  <a:solidFill>
                    <a:srgbClr val="7F7F7F"/>
                  </a:solidFill>
                  <a:latin typeface="+mj-lt"/>
                  <a:ea typeface="冬青黑体简体中文 W6"/>
                  <a:cs typeface="冬青黑体简体中文 W6"/>
                </a:endParaRPr>
              </a:p>
            </p:txBody>
          </p:sp>
        </p:grpSp>
        <p:pic>
          <p:nvPicPr>
            <p:cNvPr id="9" name="Picture 12" descr="室内,影棚拍摄,摄影,中国文化,古老的_gic3523649_乐器_创意图片_Getty Images China"/>
            <p:cNvPicPr>
              <a:picLocks noChangeAspect="1" noChangeArrowheads="1"/>
            </p:cNvPicPr>
            <p:nvPr/>
          </p:nvPicPr>
          <p:blipFill>
            <a:blip r:embed="rId5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5286380" y="3357566"/>
              <a:ext cx="2000264" cy="1743066"/>
            </a:xfrm>
            <a:prstGeom prst="rect">
              <a:avLst/>
            </a:prstGeom>
            <a:noFill/>
          </p:spPr>
        </p:pic>
        <p:sp>
          <p:nvSpPr>
            <p:cNvPr id="36" name="TextBox 35"/>
            <p:cNvSpPr txBox="1"/>
            <p:nvPr/>
          </p:nvSpPr>
          <p:spPr bwMode="auto">
            <a:xfrm>
              <a:off x="6000760" y="4214822"/>
              <a:ext cx="509036" cy="997902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wrap="square">
              <a:spAutoFit/>
            </a:bodyPr>
            <a:lstStyle/>
            <a:p>
              <a:pPr algn="ctr" defTabSz="878205" eaLnBrk="1" fontAlgn="auto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5400" dirty="0" smtClean="0">
                  <a:ln>
                    <a:solidFill>
                      <a:srgbClr val="1F497D"/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4</a:t>
              </a:r>
              <a:endParaRPr lang="zh-CN" altLang="en-US" sz="5400" dirty="0">
                <a:ln>
                  <a:solidFill>
                    <a:srgbClr val="1F497D"/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24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24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24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24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2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 tmFilter="0, 0; .2, .5; .8, .5; 1, 0"/>
                                        <p:tgtEl>
                                          <p:spTgt spid="6246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" dur="250" autoRev="1" fill="hold"/>
                                        <p:tgtEl>
                                          <p:spTgt spid="6246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1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3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灯片编号占位符 1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</a:ln>
        </p:spPr>
        <p:txBody>
          <a:bodyPr/>
          <a:lstStyle/>
          <a:p>
            <a:fld id="{AE6F6D0D-4381-4EB1-9191-FA7DE86B0BF3}" type="slidenum">
              <a:rPr lang="zh-CN" altLang="en-US"/>
            </a:fld>
            <a:endParaRPr lang="zh-CN" altLang="en-US"/>
          </a:p>
        </p:txBody>
      </p:sp>
      <p:grpSp>
        <p:nvGrpSpPr>
          <p:cNvPr id="2" name="组合 4"/>
          <p:cNvGrpSpPr/>
          <p:nvPr/>
        </p:nvGrpSpPr>
        <p:grpSpPr bwMode="auto">
          <a:xfrm>
            <a:off x="0" y="507986"/>
            <a:ext cx="9144000" cy="420688"/>
            <a:chOff x="0" y="133158"/>
            <a:chExt cx="9144000" cy="420086"/>
          </a:xfrm>
        </p:grpSpPr>
        <p:cxnSp>
          <p:nvCxnSpPr>
            <p:cNvPr id="6" name="直接连接符 5"/>
            <p:cNvCxnSpPr/>
            <p:nvPr/>
          </p:nvCxnSpPr>
          <p:spPr>
            <a:xfrm>
              <a:off x="4859338" y="343994"/>
              <a:ext cx="4284662" cy="0"/>
            </a:xfrm>
            <a:prstGeom prst="line">
              <a:avLst/>
            </a:prstGeom>
            <a:ln>
              <a:solidFill>
                <a:srgbClr val="A71F1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9466" name="Picture 5" descr="G:\360data\重要数据\桌面\东京国际朝日学院\素材\kiri-kiku0156498982.png"/>
            <p:cNvPicPr>
              <a:picLocks noChangeAspect="1" noChangeArrowheads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 bwMode="auto">
            <a:xfrm>
              <a:off x="4361957" y="133158"/>
              <a:ext cx="420086" cy="4200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8" name="直接连接符 7"/>
            <p:cNvCxnSpPr/>
            <p:nvPr/>
          </p:nvCxnSpPr>
          <p:spPr>
            <a:xfrm>
              <a:off x="0" y="343994"/>
              <a:ext cx="4284663" cy="0"/>
            </a:xfrm>
            <a:prstGeom prst="line">
              <a:avLst/>
            </a:prstGeom>
            <a:ln>
              <a:solidFill>
                <a:srgbClr val="A71F1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461" name="TextBox 8"/>
          <p:cNvSpPr txBox="1">
            <a:spLocks noChangeArrowheads="1"/>
          </p:cNvSpPr>
          <p:nvPr/>
        </p:nvSpPr>
        <p:spPr bwMode="auto">
          <a:xfrm>
            <a:off x="-2" y="55069"/>
            <a:ext cx="5572134" cy="64633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algn="ctr" defTabSz="878205" eaLnBrk="1" hangingPunct="1">
              <a:lnSpc>
                <a:spcPct val="120000"/>
              </a:lnSpc>
            </a:pPr>
            <a:r>
              <a:rPr lang="en-US" altLang="zh-CN" sz="3000" dirty="0" smtClean="0">
                <a:solidFill>
                  <a:srgbClr val="772C03"/>
                </a:solidFill>
                <a:latin typeface="Aharoni" panose="02010803020104030203" pitchFamily="2" charset="-79"/>
                <a:ea typeface="经典繁毛楷" panose="02010609000101010101" pitchFamily="49" charset="-122"/>
                <a:cs typeface="Aharoni" panose="02010803020104030203" pitchFamily="2" charset="-79"/>
              </a:rPr>
              <a:t>Traditional Operas</a:t>
            </a:r>
            <a:endParaRPr lang="en-US" altLang="zh-CN" sz="3000" dirty="0" smtClean="0">
              <a:solidFill>
                <a:srgbClr val="772C03"/>
              </a:solidFill>
              <a:latin typeface="Aharoni" panose="02010803020104030203" pitchFamily="2" charset="-79"/>
              <a:ea typeface="经典繁毛楷" panose="02010609000101010101" pitchFamily="49" charset="-122"/>
              <a:cs typeface="Aharoni" panose="02010803020104030203" pitchFamily="2" charset="-79"/>
            </a:endParaRPr>
          </a:p>
        </p:txBody>
      </p:sp>
      <p:sp>
        <p:nvSpPr>
          <p:cNvPr id="12" name="矩形 11"/>
          <p:cNvSpPr/>
          <p:nvPr/>
        </p:nvSpPr>
        <p:spPr bwMode="auto">
          <a:xfrm>
            <a:off x="1214414" y="1357302"/>
            <a:ext cx="6858048" cy="3505200"/>
          </a:xfrm>
          <a:prstGeom prst="rect">
            <a:avLst/>
          </a:prstGeom>
          <a:noFill/>
          <a:ln w="952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1428728" y="2143966"/>
            <a:ext cx="6786610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  <a:buClr>
                <a:schemeClr val="accent6">
                  <a:lumMod val="50000"/>
                </a:schemeClr>
              </a:buClr>
              <a:buSzPct val="65000"/>
              <a:buFont typeface="Wingdings" panose="05000000000000000000" pitchFamily="2" charset="2"/>
              <a:buChar char="l"/>
            </a:pPr>
            <a:r>
              <a:rPr lang="en-US" altLang="zh-CN" sz="2800" dirty="0" smtClean="0">
                <a:solidFill>
                  <a:schemeClr val="accent6">
                    <a:lumMod val="50000"/>
                  </a:schemeClr>
                </a:solidFill>
                <a:latin typeface="+mn-lt"/>
              </a:rPr>
              <a:t>  </a:t>
            </a:r>
            <a:r>
              <a:rPr lang="en-US" altLang="zh-CN" sz="2400" b="1" dirty="0" smtClean="0">
                <a:solidFill>
                  <a:schemeClr val="accent6">
                    <a:lumMod val="50000"/>
                  </a:schemeClr>
                </a:solidFill>
                <a:latin typeface="+mn-lt"/>
              </a:rPr>
              <a:t>Beijing Opera</a:t>
            </a:r>
            <a:endParaRPr lang="en-US" altLang="zh-CN" sz="2400" b="1" dirty="0" smtClean="0">
              <a:solidFill>
                <a:schemeClr val="accent6">
                  <a:lumMod val="50000"/>
                </a:schemeClr>
              </a:solidFill>
              <a:latin typeface="+mn-lt"/>
            </a:endParaRPr>
          </a:p>
          <a:p>
            <a:pPr>
              <a:spcBef>
                <a:spcPts val="600"/>
              </a:spcBef>
              <a:spcAft>
                <a:spcPts val="600"/>
              </a:spcAft>
              <a:buClr>
                <a:schemeClr val="accent6">
                  <a:lumMod val="50000"/>
                </a:schemeClr>
              </a:buClr>
              <a:buSzPct val="65000"/>
              <a:buFont typeface="Wingdings" panose="05000000000000000000" pitchFamily="2" charset="2"/>
              <a:buChar char="l"/>
            </a:pPr>
            <a:r>
              <a:rPr lang="en-US" altLang="zh-CN" sz="2400" dirty="0" smtClean="0">
                <a:solidFill>
                  <a:schemeClr val="accent6">
                    <a:lumMod val="50000"/>
                  </a:schemeClr>
                </a:solidFill>
                <a:latin typeface="+mn-lt"/>
              </a:rPr>
              <a:t>  Other Major Traditional Chinese Operas (</a:t>
            </a:r>
            <a:r>
              <a:rPr lang="en-US" altLang="zh-CN" sz="2400" i="1" dirty="0" err="1" smtClean="0">
                <a:solidFill>
                  <a:schemeClr val="accent6">
                    <a:lumMod val="50000"/>
                  </a:schemeClr>
                </a:solidFill>
                <a:latin typeface="+mn-lt"/>
              </a:rPr>
              <a:t>Kungqu</a:t>
            </a:r>
            <a:r>
              <a:rPr lang="en-US" altLang="zh-CN" sz="2400" dirty="0" smtClean="0">
                <a:solidFill>
                  <a:schemeClr val="accent6">
                    <a:lumMod val="50000"/>
                  </a:schemeClr>
                </a:solidFill>
                <a:latin typeface="+mn-lt"/>
              </a:rPr>
              <a:t>  Opera, Henan Opera, Sichuan Opera, </a:t>
            </a:r>
            <a:r>
              <a:rPr lang="en-US" altLang="zh-CN" sz="2400" dirty="0" err="1" smtClean="0">
                <a:solidFill>
                  <a:schemeClr val="accent6">
                    <a:lumMod val="50000"/>
                  </a:schemeClr>
                </a:solidFill>
                <a:latin typeface="+mn-lt"/>
              </a:rPr>
              <a:t>Shaoxing</a:t>
            </a:r>
            <a:r>
              <a:rPr lang="en-US" altLang="zh-CN" sz="2400" dirty="0" smtClean="0">
                <a:solidFill>
                  <a:schemeClr val="accent6">
                    <a:lumMod val="50000"/>
                  </a:schemeClr>
                </a:solidFill>
                <a:latin typeface="+mn-lt"/>
              </a:rPr>
              <a:t> Opera, </a:t>
            </a:r>
            <a:r>
              <a:rPr lang="en-US" altLang="zh-CN" sz="2400" i="1" dirty="0" err="1" smtClean="0">
                <a:solidFill>
                  <a:schemeClr val="accent6">
                    <a:lumMod val="50000"/>
                  </a:schemeClr>
                </a:solidFill>
                <a:latin typeface="+mn-lt"/>
              </a:rPr>
              <a:t>Huangmei</a:t>
            </a:r>
            <a:r>
              <a:rPr lang="en-US" altLang="zh-CN" sz="2400" dirty="0" smtClean="0">
                <a:solidFill>
                  <a:schemeClr val="accent6">
                    <a:lumMod val="50000"/>
                  </a:schemeClr>
                </a:solidFill>
                <a:latin typeface="+mn-lt"/>
              </a:rPr>
              <a:t> Opera)</a:t>
            </a:r>
            <a:endParaRPr lang="en-US" altLang="zh-CN" sz="2400" dirty="0" smtClean="0">
              <a:solidFill>
                <a:schemeClr val="accent6">
                  <a:lumMod val="50000"/>
                </a:schemeClr>
              </a:solidFill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 override="childStyle">
                                        <p:cTn id="10" dur="2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灯片编号占位符 1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</a:ln>
        </p:spPr>
        <p:txBody>
          <a:bodyPr/>
          <a:lstStyle/>
          <a:p>
            <a:fld id="{6DC83767-297E-4BF8-845B-5970FB2FB146}" type="slidenum">
              <a:rPr lang="zh-CN" altLang="en-US"/>
            </a:fld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2000232" y="1109951"/>
            <a:ext cx="190597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 smtClean="0">
                <a:solidFill>
                  <a:schemeClr val="accent6">
                    <a:lumMod val="50000"/>
                  </a:schemeClr>
                </a:solidFill>
              </a:rPr>
              <a:t>Beijing Opera</a:t>
            </a:r>
            <a:endParaRPr lang="zh-CN" altLang="en-US" sz="24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857224" y="1643054"/>
            <a:ext cx="500066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zh-CN" sz="2400" dirty="0" smtClean="0"/>
              <a:t> originally  a form of local theatre, </a:t>
            </a:r>
            <a:endParaRPr lang="en-US" altLang="zh-CN" sz="2400" dirty="0" smtClean="0"/>
          </a:p>
          <a:p>
            <a:r>
              <a:rPr lang="en-US" altLang="zh-CN" sz="2400" dirty="0" smtClean="0"/>
              <a:t>  then a national opera of China </a:t>
            </a:r>
            <a:endParaRPr lang="en-US" altLang="zh-CN" sz="24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2400" dirty="0" smtClean="0"/>
              <a:t> the four basic skills include singing, </a:t>
            </a:r>
            <a:endParaRPr lang="en-US" altLang="zh-CN" sz="2400" dirty="0" smtClean="0"/>
          </a:p>
          <a:p>
            <a:r>
              <a:rPr lang="en-US" altLang="zh-CN" sz="2400" dirty="0" smtClean="0"/>
              <a:t>  recitation, acting and acrobatic  </a:t>
            </a:r>
            <a:endParaRPr lang="en-US" altLang="zh-CN" sz="2400" dirty="0" smtClean="0"/>
          </a:p>
          <a:p>
            <a:r>
              <a:rPr lang="en-US" altLang="zh-CN" sz="2400" dirty="0" smtClean="0"/>
              <a:t>  fighting </a:t>
            </a:r>
            <a:endParaRPr lang="en-US" altLang="zh-CN" sz="24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2400" dirty="0" smtClean="0"/>
              <a:t> the four major roles include </a:t>
            </a:r>
            <a:r>
              <a:rPr lang="en-US" altLang="zh-CN" sz="2400" i="1" dirty="0" err="1" smtClean="0"/>
              <a:t>sheng</a:t>
            </a:r>
            <a:r>
              <a:rPr lang="en-US" altLang="zh-CN" sz="2400" dirty="0" smtClean="0"/>
              <a:t>, </a:t>
            </a:r>
            <a:endParaRPr lang="en-US" altLang="zh-CN" sz="2400" dirty="0" smtClean="0"/>
          </a:p>
          <a:p>
            <a:r>
              <a:rPr lang="en-US" altLang="zh-CN" sz="2400" i="1" dirty="0" smtClean="0"/>
              <a:t>  </a:t>
            </a:r>
            <a:r>
              <a:rPr lang="en-US" altLang="zh-CN" sz="2400" i="1" dirty="0" err="1" smtClean="0"/>
              <a:t>dan</a:t>
            </a:r>
            <a:r>
              <a:rPr lang="en-US" altLang="zh-CN" sz="2400" dirty="0" smtClean="0"/>
              <a:t>, </a:t>
            </a:r>
            <a:r>
              <a:rPr lang="en-US" altLang="zh-CN" sz="2400" i="1" dirty="0" err="1" smtClean="0"/>
              <a:t>jing</a:t>
            </a:r>
            <a:r>
              <a:rPr lang="en-US" altLang="zh-CN" sz="2400" dirty="0" smtClean="0"/>
              <a:t> and </a:t>
            </a:r>
            <a:r>
              <a:rPr lang="en-US" altLang="zh-CN" sz="2400" i="1" dirty="0" err="1" smtClean="0"/>
              <a:t>chou</a:t>
            </a:r>
            <a:r>
              <a:rPr lang="en-US" altLang="zh-CN" sz="2400" dirty="0" smtClean="0"/>
              <a:t> </a:t>
            </a:r>
            <a:endParaRPr lang="en-US" altLang="zh-CN" sz="24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2400" dirty="0" smtClean="0"/>
              <a:t> has distinguished facial make-up and </a:t>
            </a:r>
            <a:endParaRPr lang="en-US" altLang="zh-CN" sz="2400" dirty="0" smtClean="0"/>
          </a:p>
          <a:p>
            <a:r>
              <a:rPr lang="en-US" altLang="zh-CN" sz="2400" dirty="0" smtClean="0"/>
              <a:t>  costume</a:t>
            </a:r>
            <a:endParaRPr lang="en-US" altLang="zh-CN" sz="2400" dirty="0"/>
          </a:p>
        </p:txBody>
      </p:sp>
      <p:grpSp>
        <p:nvGrpSpPr>
          <p:cNvPr id="2" name="组合 3"/>
          <p:cNvGrpSpPr/>
          <p:nvPr/>
        </p:nvGrpSpPr>
        <p:grpSpPr bwMode="auto">
          <a:xfrm>
            <a:off x="0" y="579233"/>
            <a:ext cx="9144000" cy="420086"/>
            <a:chOff x="0" y="133158"/>
            <a:chExt cx="9144000" cy="420086"/>
          </a:xfrm>
        </p:grpSpPr>
        <p:cxnSp>
          <p:nvCxnSpPr>
            <p:cNvPr id="15" name="直接连接符 14"/>
            <p:cNvCxnSpPr/>
            <p:nvPr/>
          </p:nvCxnSpPr>
          <p:spPr>
            <a:xfrm>
              <a:off x="4859338" y="343994"/>
              <a:ext cx="4284662" cy="0"/>
            </a:xfrm>
            <a:prstGeom prst="line">
              <a:avLst/>
            </a:prstGeom>
            <a:ln>
              <a:solidFill>
                <a:srgbClr val="A71F1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6" name="Picture 5" descr="G:\360data\重要数据\桌面\东京国际朝日学院\素材\kiri-kiku0156498982.png"/>
            <p:cNvPicPr>
              <a:picLocks noChangeAspect="1" noChangeArrowheads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 bwMode="auto">
            <a:xfrm>
              <a:off x="4361957" y="133158"/>
              <a:ext cx="420086" cy="4200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17" name="直接连接符 16"/>
            <p:cNvCxnSpPr/>
            <p:nvPr/>
          </p:nvCxnSpPr>
          <p:spPr>
            <a:xfrm>
              <a:off x="0" y="343994"/>
              <a:ext cx="4284663" cy="0"/>
            </a:xfrm>
            <a:prstGeom prst="line">
              <a:avLst/>
            </a:prstGeom>
            <a:ln>
              <a:solidFill>
                <a:srgbClr val="A71F1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8"/>
          <p:cNvSpPr txBox="1">
            <a:spLocks noChangeArrowheads="1"/>
          </p:cNvSpPr>
          <p:nvPr/>
        </p:nvSpPr>
        <p:spPr bwMode="auto">
          <a:xfrm>
            <a:off x="428596" y="142856"/>
            <a:ext cx="7929588" cy="64633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defTabSz="878205" eaLnBrk="1" hangingPunct="1">
              <a:lnSpc>
                <a:spcPct val="120000"/>
              </a:lnSpc>
            </a:pPr>
            <a:r>
              <a:rPr lang="en-US" altLang="zh-CN" sz="3000" dirty="0" smtClean="0">
                <a:solidFill>
                  <a:srgbClr val="772C03"/>
                </a:solidFill>
                <a:latin typeface="Aharoni" panose="02010803020104030203" pitchFamily="2" charset="-79"/>
                <a:ea typeface="经典繁毛楷" panose="02010609000101010101" pitchFamily="49" charset="-122"/>
                <a:cs typeface="Aharoni" panose="02010803020104030203" pitchFamily="2" charset="-79"/>
              </a:rPr>
              <a:t>Beijing Opera</a:t>
            </a:r>
            <a:endParaRPr lang="en-US" altLang="zh-CN" sz="3000" dirty="0" smtClean="0">
              <a:solidFill>
                <a:srgbClr val="772C03"/>
              </a:solidFill>
              <a:latin typeface="Aharoni" panose="02010803020104030203" pitchFamily="2" charset="-79"/>
              <a:ea typeface="经典繁毛楷" panose="02010609000101010101" pitchFamily="49" charset="-122"/>
              <a:cs typeface="Aharoni" panose="02010803020104030203" pitchFamily="2" charset="-79"/>
            </a:endParaRPr>
          </a:p>
        </p:txBody>
      </p:sp>
      <p:pic>
        <p:nvPicPr>
          <p:cNvPr id="12" name="Picture 7" descr="F:\中国文化概况\ce9cfc18b56a5760dbb4bd3f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5074" y="1357302"/>
            <a:ext cx="2165367" cy="3403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灯片编号占位符 1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</a:ln>
        </p:spPr>
        <p:txBody>
          <a:bodyPr/>
          <a:lstStyle/>
          <a:p>
            <a:fld id="{6DC83767-297E-4BF8-845B-5970FB2FB146}" type="slidenum">
              <a:rPr lang="zh-CN" altLang="en-US"/>
            </a:fld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2714612" y="1000112"/>
            <a:ext cx="35442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i="1" dirty="0" err="1" smtClean="0">
                <a:solidFill>
                  <a:schemeClr val="accent6">
                    <a:lumMod val="50000"/>
                  </a:schemeClr>
                </a:solidFill>
              </a:rPr>
              <a:t>Sheng</a:t>
            </a:r>
            <a:r>
              <a:rPr lang="en-US" altLang="zh-CN" sz="2400" b="1" dirty="0" smtClean="0">
                <a:solidFill>
                  <a:schemeClr val="accent6">
                    <a:lumMod val="50000"/>
                  </a:schemeClr>
                </a:solidFill>
              </a:rPr>
              <a:t>, </a:t>
            </a:r>
            <a:r>
              <a:rPr lang="en-US" altLang="zh-CN" sz="2400" b="1" i="1" dirty="0" smtClean="0">
                <a:solidFill>
                  <a:schemeClr val="accent6">
                    <a:lumMod val="50000"/>
                  </a:schemeClr>
                </a:solidFill>
              </a:rPr>
              <a:t>Dan</a:t>
            </a:r>
            <a:r>
              <a:rPr lang="en-US" altLang="zh-CN" sz="2400" b="1" dirty="0" smtClean="0">
                <a:solidFill>
                  <a:schemeClr val="accent6">
                    <a:lumMod val="50000"/>
                  </a:schemeClr>
                </a:solidFill>
              </a:rPr>
              <a:t>, </a:t>
            </a:r>
            <a:r>
              <a:rPr lang="en-US" altLang="zh-CN" sz="2400" b="1" i="1" dirty="0" smtClean="0">
                <a:solidFill>
                  <a:schemeClr val="accent6">
                    <a:lumMod val="50000"/>
                  </a:schemeClr>
                </a:solidFill>
              </a:rPr>
              <a:t>Jing</a:t>
            </a:r>
            <a:r>
              <a:rPr lang="en-US" altLang="zh-CN" sz="2400" b="1" dirty="0" smtClean="0">
                <a:solidFill>
                  <a:schemeClr val="accent6">
                    <a:lumMod val="50000"/>
                  </a:schemeClr>
                </a:solidFill>
              </a:rPr>
              <a:t> and </a:t>
            </a:r>
            <a:r>
              <a:rPr lang="en-US" altLang="zh-CN" sz="2400" b="1" i="1" dirty="0" smtClean="0">
                <a:solidFill>
                  <a:schemeClr val="accent6">
                    <a:lumMod val="50000"/>
                  </a:schemeClr>
                </a:solidFill>
              </a:rPr>
              <a:t>Chou</a:t>
            </a:r>
            <a:endParaRPr lang="zh-CN" altLang="en-US" sz="2400" b="1" i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857224" y="1643054"/>
            <a:ext cx="500066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endParaRPr lang="en-US" altLang="zh-CN" sz="2400" dirty="0"/>
          </a:p>
        </p:txBody>
      </p:sp>
      <p:grpSp>
        <p:nvGrpSpPr>
          <p:cNvPr id="2" name="组合 3"/>
          <p:cNvGrpSpPr/>
          <p:nvPr/>
        </p:nvGrpSpPr>
        <p:grpSpPr bwMode="auto">
          <a:xfrm>
            <a:off x="0" y="579233"/>
            <a:ext cx="9144000" cy="420086"/>
            <a:chOff x="0" y="133158"/>
            <a:chExt cx="9144000" cy="420086"/>
          </a:xfrm>
        </p:grpSpPr>
        <p:cxnSp>
          <p:nvCxnSpPr>
            <p:cNvPr id="15" name="直接连接符 14"/>
            <p:cNvCxnSpPr/>
            <p:nvPr/>
          </p:nvCxnSpPr>
          <p:spPr>
            <a:xfrm>
              <a:off x="4859338" y="343994"/>
              <a:ext cx="4284662" cy="0"/>
            </a:xfrm>
            <a:prstGeom prst="line">
              <a:avLst/>
            </a:prstGeom>
            <a:ln>
              <a:solidFill>
                <a:srgbClr val="A71F1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6" name="Picture 5" descr="G:\360data\重要数据\桌面\东京国际朝日学院\素材\kiri-kiku0156498982.png"/>
            <p:cNvPicPr>
              <a:picLocks noChangeAspect="1" noChangeArrowheads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 bwMode="auto">
            <a:xfrm>
              <a:off x="4361957" y="133158"/>
              <a:ext cx="420086" cy="4200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17" name="直接连接符 16"/>
            <p:cNvCxnSpPr/>
            <p:nvPr/>
          </p:nvCxnSpPr>
          <p:spPr>
            <a:xfrm>
              <a:off x="0" y="343994"/>
              <a:ext cx="4284663" cy="0"/>
            </a:xfrm>
            <a:prstGeom prst="line">
              <a:avLst/>
            </a:prstGeom>
            <a:ln>
              <a:solidFill>
                <a:srgbClr val="A71F1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8"/>
          <p:cNvSpPr txBox="1">
            <a:spLocks noChangeArrowheads="1"/>
          </p:cNvSpPr>
          <p:nvPr/>
        </p:nvSpPr>
        <p:spPr bwMode="auto">
          <a:xfrm>
            <a:off x="428596" y="142856"/>
            <a:ext cx="7929588" cy="64633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defTabSz="878205" eaLnBrk="1" hangingPunct="1">
              <a:lnSpc>
                <a:spcPct val="120000"/>
              </a:lnSpc>
            </a:pPr>
            <a:r>
              <a:rPr lang="en-US" altLang="zh-CN" sz="3000" dirty="0" smtClean="0">
                <a:solidFill>
                  <a:srgbClr val="772C03"/>
                </a:solidFill>
                <a:latin typeface="Aharoni" panose="02010803020104030203" pitchFamily="2" charset="-79"/>
                <a:ea typeface="经典繁毛楷" panose="02010609000101010101" pitchFamily="49" charset="-122"/>
                <a:cs typeface="Aharoni" panose="02010803020104030203" pitchFamily="2" charset="-79"/>
              </a:rPr>
              <a:t>Beijing Opera</a:t>
            </a:r>
            <a:endParaRPr lang="en-US" altLang="zh-CN" sz="3000" dirty="0" smtClean="0">
              <a:solidFill>
                <a:srgbClr val="772C03"/>
              </a:solidFill>
              <a:latin typeface="Aharoni" panose="02010803020104030203" pitchFamily="2" charset="-79"/>
              <a:ea typeface="经典繁毛楷" panose="02010609000101010101" pitchFamily="49" charset="-122"/>
              <a:cs typeface="Aharoni" panose="02010803020104030203" pitchFamily="2" charset="-79"/>
            </a:endParaRPr>
          </a:p>
        </p:txBody>
      </p:sp>
      <p:pic>
        <p:nvPicPr>
          <p:cNvPr id="13" name="Picture 4" descr="C:\Users\admin\Desktop\03b1OOOPIC9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414" y="4012956"/>
            <a:ext cx="4810124" cy="1702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1" descr="F:\中国文化概况\mszb2007012000018v01b02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2198" y="1428740"/>
            <a:ext cx="2833293" cy="2803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/>
          <p:cNvSpPr txBox="1"/>
          <p:nvPr/>
        </p:nvSpPr>
        <p:spPr bwMode="auto">
          <a:xfrm>
            <a:off x="1000100" y="1357302"/>
            <a:ext cx="4786346" cy="2751522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 rtlCol="0">
            <a:spAutoFit/>
          </a:bodyPr>
          <a:lstStyle/>
          <a:p>
            <a:pPr defTabSz="87820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solidFill>
                  <a:srgbClr val="772C03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2400" dirty="0" smtClean="0">
                <a:latin typeface="+mn-lt"/>
                <a:ea typeface="微软雅黑" panose="020B0503020204020204" pitchFamily="34" charset="-122"/>
                <a:cs typeface="Arial" panose="020B0604020202020204" pitchFamily="34" charset="0"/>
              </a:rPr>
              <a:t>the four roles include </a:t>
            </a:r>
            <a:r>
              <a:rPr lang="en-US" altLang="zh-CN" sz="2400" i="1" dirty="0" err="1" smtClean="0">
                <a:latin typeface="+mn-lt"/>
                <a:ea typeface="微软雅黑" panose="020B0503020204020204" pitchFamily="34" charset="-122"/>
                <a:cs typeface="Arial" panose="020B0604020202020204" pitchFamily="34" charset="0"/>
              </a:rPr>
              <a:t>sheng</a:t>
            </a:r>
            <a:r>
              <a:rPr lang="en-US" altLang="zh-CN" sz="2400" dirty="0" smtClean="0">
                <a:latin typeface="+mn-lt"/>
                <a:ea typeface="微软雅黑" panose="020B0503020204020204" pitchFamily="34" charset="-122"/>
                <a:cs typeface="Arial" panose="020B0604020202020204" pitchFamily="34" charset="0"/>
              </a:rPr>
              <a:t> (male), </a:t>
            </a:r>
            <a:endParaRPr lang="en-US" altLang="zh-CN" sz="2400" dirty="0" smtClean="0">
              <a:latin typeface="+mn-lt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defTabSz="878205">
              <a:lnSpc>
                <a:spcPct val="120000"/>
              </a:lnSpc>
            </a:pPr>
            <a:r>
              <a:rPr lang="en-US" altLang="zh-CN" sz="2400" i="1" dirty="0" smtClean="0">
                <a:latin typeface="+mn-lt"/>
                <a:ea typeface="微软雅黑" panose="020B0503020204020204" pitchFamily="34" charset="-122"/>
                <a:cs typeface="Arial" panose="020B0604020202020204" pitchFamily="34" charset="0"/>
              </a:rPr>
              <a:t>  </a:t>
            </a:r>
            <a:r>
              <a:rPr lang="en-US" altLang="zh-CN" sz="2400" i="1" dirty="0" err="1" smtClean="0">
                <a:latin typeface="+mn-lt"/>
                <a:ea typeface="微软雅黑" panose="020B0503020204020204" pitchFamily="34" charset="-122"/>
                <a:cs typeface="Arial" panose="020B0604020202020204" pitchFamily="34" charset="0"/>
              </a:rPr>
              <a:t>dan</a:t>
            </a:r>
            <a:r>
              <a:rPr lang="en-US" altLang="zh-CN" sz="2400" dirty="0" smtClean="0">
                <a:latin typeface="+mn-lt"/>
                <a:ea typeface="微软雅黑" panose="020B0503020204020204" pitchFamily="34" charset="-122"/>
                <a:cs typeface="Arial" panose="020B0604020202020204" pitchFamily="34" charset="0"/>
              </a:rPr>
              <a:t> (female), </a:t>
            </a:r>
            <a:r>
              <a:rPr lang="en-US" altLang="zh-CN" sz="2400" i="1" dirty="0" err="1" smtClean="0">
                <a:latin typeface="+mn-lt"/>
                <a:ea typeface="微软雅黑" panose="020B0503020204020204" pitchFamily="34" charset="-122"/>
                <a:cs typeface="Arial" panose="020B0604020202020204" pitchFamily="34" charset="0"/>
              </a:rPr>
              <a:t>jing</a:t>
            </a:r>
            <a:r>
              <a:rPr lang="en-US" altLang="zh-CN" sz="2400" i="1" dirty="0" smtClean="0">
                <a:latin typeface="+mn-lt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2400" dirty="0" smtClean="0">
                <a:latin typeface="+mn-lt"/>
                <a:ea typeface="微软雅黑" panose="020B0503020204020204" pitchFamily="34" charset="-122"/>
                <a:cs typeface="Arial" panose="020B0604020202020204" pitchFamily="34" charset="0"/>
              </a:rPr>
              <a:t>(male with a  </a:t>
            </a:r>
            <a:endParaRPr lang="en-US" altLang="zh-CN" sz="2400" dirty="0" smtClean="0">
              <a:latin typeface="+mn-lt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defTabSz="878205">
              <a:lnSpc>
                <a:spcPct val="120000"/>
              </a:lnSpc>
            </a:pPr>
            <a:r>
              <a:rPr lang="en-US" altLang="zh-CN" sz="2400" dirty="0" smtClean="0">
                <a:latin typeface="+mn-lt"/>
                <a:ea typeface="微软雅黑" panose="020B0503020204020204" pitchFamily="34" charset="-122"/>
                <a:cs typeface="Arial" panose="020B0604020202020204" pitchFamily="34" charset="0"/>
              </a:rPr>
              <a:t>  painted face) and </a:t>
            </a:r>
            <a:r>
              <a:rPr lang="en-US" altLang="zh-CN" sz="2400" i="1" dirty="0" err="1" smtClean="0">
                <a:latin typeface="+mn-lt"/>
                <a:ea typeface="微软雅黑" panose="020B0503020204020204" pitchFamily="34" charset="-122"/>
                <a:cs typeface="Arial" panose="020B0604020202020204" pitchFamily="34" charset="0"/>
              </a:rPr>
              <a:t>chou</a:t>
            </a:r>
            <a:r>
              <a:rPr lang="en-US" altLang="zh-CN" sz="2400" dirty="0" smtClean="0">
                <a:latin typeface="+mn-lt"/>
                <a:ea typeface="微软雅黑" panose="020B0503020204020204" pitchFamily="34" charset="-122"/>
                <a:cs typeface="Arial" panose="020B0604020202020204" pitchFamily="34" charset="0"/>
              </a:rPr>
              <a:t>(clown) </a:t>
            </a:r>
            <a:endParaRPr lang="en-US" altLang="zh-CN" sz="2400" dirty="0" smtClean="0">
              <a:latin typeface="+mn-lt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defTabSz="87820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latin typeface="+mn-lt"/>
                <a:ea typeface="微软雅黑" panose="020B0503020204020204" pitchFamily="34" charset="-122"/>
                <a:cs typeface="Arial" panose="020B0604020202020204" pitchFamily="34" charset="0"/>
              </a:rPr>
              <a:t> classified according to sex, age, </a:t>
            </a:r>
            <a:endParaRPr lang="en-US" altLang="zh-CN" sz="2400" dirty="0" smtClean="0">
              <a:latin typeface="+mn-lt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defTabSz="878205">
              <a:lnSpc>
                <a:spcPct val="120000"/>
              </a:lnSpc>
            </a:pPr>
            <a:r>
              <a:rPr lang="en-US" altLang="zh-CN" sz="2400" dirty="0" smtClean="0">
                <a:latin typeface="+mn-lt"/>
                <a:ea typeface="微软雅黑" panose="020B0503020204020204" pitchFamily="34" charset="-122"/>
                <a:cs typeface="Arial" panose="020B0604020202020204" pitchFamily="34" charset="0"/>
              </a:rPr>
              <a:t>  disposition, profession, and social  </a:t>
            </a:r>
            <a:endParaRPr lang="en-US" altLang="zh-CN" sz="2400" dirty="0" smtClean="0">
              <a:latin typeface="+mn-lt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defTabSz="878205">
              <a:lnSpc>
                <a:spcPct val="120000"/>
              </a:lnSpc>
            </a:pPr>
            <a:r>
              <a:rPr lang="en-US" altLang="zh-CN" sz="2400" dirty="0" smtClean="0">
                <a:latin typeface="+mn-lt"/>
                <a:ea typeface="微软雅黑" panose="020B0503020204020204" pitchFamily="34" charset="-122"/>
                <a:cs typeface="Arial" panose="020B0604020202020204" pitchFamily="34" charset="0"/>
              </a:rPr>
              <a:t>  status </a:t>
            </a:r>
            <a:endParaRPr lang="zh-CN" altLang="en-US" sz="2400" dirty="0">
              <a:latin typeface="+mn-lt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灯片编号占位符 1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</a:ln>
        </p:spPr>
        <p:txBody>
          <a:bodyPr/>
          <a:lstStyle/>
          <a:p>
            <a:fld id="{6DC83767-297E-4BF8-845B-5970FB2FB146}" type="slidenum">
              <a:rPr lang="zh-CN" altLang="en-US"/>
            </a:fld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1928794" y="1214426"/>
            <a:ext cx="10326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i="1" dirty="0" err="1" smtClean="0">
                <a:solidFill>
                  <a:schemeClr val="accent6">
                    <a:lumMod val="50000"/>
                  </a:schemeClr>
                </a:solidFill>
              </a:rPr>
              <a:t>Sheng</a:t>
            </a:r>
            <a:r>
              <a:rPr lang="en-US" altLang="zh-CN" sz="2400" b="1" i="1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  <a:endParaRPr lang="zh-CN" altLang="en-US" sz="2400" b="1" i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857224" y="1643054"/>
            <a:ext cx="500066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endParaRPr lang="en-US" altLang="zh-CN" sz="2400" dirty="0"/>
          </a:p>
        </p:txBody>
      </p:sp>
      <p:grpSp>
        <p:nvGrpSpPr>
          <p:cNvPr id="2" name="组合 3"/>
          <p:cNvGrpSpPr/>
          <p:nvPr/>
        </p:nvGrpSpPr>
        <p:grpSpPr bwMode="auto">
          <a:xfrm>
            <a:off x="0" y="579233"/>
            <a:ext cx="9144000" cy="420086"/>
            <a:chOff x="0" y="133158"/>
            <a:chExt cx="9144000" cy="420086"/>
          </a:xfrm>
        </p:grpSpPr>
        <p:cxnSp>
          <p:nvCxnSpPr>
            <p:cNvPr id="15" name="直接连接符 14"/>
            <p:cNvCxnSpPr/>
            <p:nvPr/>
          </p:nvCxnSpPr>
          <p:spPr>
            <a:xfrm>
              <a:off x="4859338" y="343994"/>
              <a:ext cx="4284662" cy="0"/>
            </a:xfrm>
            <a:prstGeom prst="line">
              <a:avLst/>
            </a:prstGeom>
            <a:ln>
              <a:solidFill>
                <a:srgbClr val="A71F1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6" name="Picture 5" descr="G:\360data\重要数据\桌面\东京国际朝日学院\素材\kiri-kiku0156498982.png"/>
            <p:cNvPicPr>
              <a:picLocks noChangeAspect="1" noChangeArrowheads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 bwMode="auto">
            <a:xfrm>
              <a:off x="4361957" y="133158"/>
              <a:ext cx="420086" cy="4200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17" name="直接连接符 16"/>
            <p:cNvCxnSpPr/>
            <p:nvPr/>
          </p:nvCxnSpPr>
          <p:spPr>
            <a:xfrm>
              <a:off x="0" y="343994"/>
              <a:ext cx="4284663" cy="0"/>
            </a:xfrm>
            <a:prstGeom prst="line">
              <a:avLst/>
            </a:prstGeom>
            <a:ln>
              <a:solidFill>
                <a:srgbClr val="A71F1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8"/>
          <p:cNvSpPr txBox="1">
            <a:spLocks noChangeArrowheads="1"/>
          </p:cNvSpPr>
          <p:nvPr/>
        </p:nvSpPr>
        <p:spPr bwMode="auto">
          <a:xfrm>
            <a:off x="428596" y="142856"/>
            <a:ext cx="7929588" cy="64633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defTabSz="878205" eaLnBrk="1" hangingPunct="1">
              <a:lnSpc>
                <a:spcPct val="120000"/>
              </a:lnSpc>
            </a:pPr>
            <a:r>
              <a:rPr lang="en-US" altLang="zh-CN" sz="3000" dirty="0" smtClean="0">
                <a:solidFill>
                  <a:srgbClr val="772C03"/>
                </a:solidFill>
                <a:latin typeface="Aharoni" panose="02010803020104030203" pitchFamily="2" charset="-79"/>
                <a:ea typeface="经典繁毛楷" panose="02010609000101010101" pitchFamily="49" charset="-122"/>
                <a:cs typeface="Aharoni" panose="02010803020104030203" pitchFamily="2" charset="-79"/>
              </a:rPr>
              <a:t>Beijing Opera</a:t>
            </a:r>
            <a:endParaRPr lang="en-US" altLang="zh-CN" sz="3000" dirty="0" smtClean="0">
              <a:solidFill>
                <a:srgbClr val="772C03"/>
              </a:solidFill>
              <a:latin typeface="Aharoni" panose="02010803020104030203" pitchFamily="2" charset="-79"/>
              <a:ea typeface="经典繁毛楷" panose="02010609000101010101" pitchFamily="49" charset="-122"/>
              <a:cs typeface="Aharoni" panose="02010803020104030203" pitchFamily="2" charset="-79"/>
            </a:endParaRPr>
          </a:p>
        </p:txBody>
      </p:sp>
      <p:sp>
        <p:nvSpPr>
          <p:cNvPr id="18" name="TextBox 17"/>
          <p:cNvSpPr txBox="1"/>
          <p:nvPr/>
        </p:nvSpPr>
        <p:spPr bwMode="auto">
          <a:xfrm>
            <a:off x="1000100" y="1785930"/>
            <a:ext cx="4786346" cy="2751522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 rtlCol="0">
            <a:spAutoFit/>
          </a:bodyPr>
          <a:lstStyle/>
          <a:p>
            <a:pPr defTabSz="87820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solidFill>
                  <a:srgbClr val="772C03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2400" dirty="0" smtClean="0">
                <a:latin typeface="+mn-lt"/>
                <a:ea typeface="微软雅黑" panose="020B0503020204020204" pitchFamily="34" charset="-122"/>
                <a:cs typeface="Arial" panose="020B0604020202020204" pitchFamily="34" charset="0"/>
              </a:rPr>
              <a:t>generally positive </a:t>
            </a:r>
            <a:endParaRPr lang="en-US" altLang="zh-CN" sz="2400" dirty="0" smtClean="0">
              <a:latin typeface="+mn-lt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defTabSz="87820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latin typeface="+mn-lt"/>
                <a:ea typeface="微软雅黑" panose="020B0503020204020204" pitchFamily="34" charset="-122"/>
                <a:cs typeface="Arial" panose="020B0604020202020204" pitchFamily="34" charset="0"/>
              </a:rPr>
              <a:t> can be divided into </a:t>
            </a:r>
            <a:r>
              <a:rPr lang="en-US" altLang="zh-CN" sz="2400" i="1" dirty="0" err="1" smtClean="0">
                <a:latin typeface="+mn-lt"/>
                <a:ea typeface="微软雅黑" panose="020B0503020204020204" pitchFamily="34" charset="-122"/>
                <a:cs typeface="Arial" panose="020B0604020202020204" pitchFamily="34" charset="0"/>
              </a:rPr>
              <a:t>laosheng</a:t>
            </a:r>
            <a:r>
              <a:rPr lang="en-US" altLang="zh-CN" sz="2400" i="1" dirty="0" smtClean="0">
                <a:latin typeface="+mn-lt"/>
                <a:ea typeface="微软雅黑" panose="020B0503020204020204" pitchFamily="34" charset="-122"/>
                <a:cs typeface="Arial" panose="020B0604020202020204" pitchFamily="34" charset="0"/>
              </a:rPr>
              <a:t> (</a:t>
            </a:r>
            <a:r>
              <a:rPr lang="zh-CN" altLang="en-US" sz="2400" dirty="0" smtClean="0">
                <a:latin typeface="+mn-ea"/>
                <a:ea typeface="+mn-ea"/>
                <a:cs typeface="Arial" panose="020B0604020202020204" pitchFamily="34" charset="0"/>
              </a:rPr>
              <a:t>老生</a:t>
            </a:r>
            <a:r>
              <a:rPr lang="en-US" altLang="zh-CN" sz="2400" dirty="0" smtClean="0">
                <a:latin typeface="+mn-lt"/>
                <a:ea typeface="微软雅黑" panose="020B0503020204020204" pitchFamily="34" charset="-122"/>
                <a:cs typeface="Arial" panose="020B0604020202020204" pitchFamily="34" charset="0"/>
              </a:rPr>
              <a:t>: </a:t>
            </a:r>
            <a:endParaRPr lang="en-US" altLang="zh-CN" sz="2400" dirty="0" smtClean="0">
              <a:latin typeface="+mn-lt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defTabSz="878205">
              <a:lnSpc>
                <a:spcPct val="120000"/>
              </a:lnSpc>
            </a:pPr>
            <a:r>
              <a:rPr lang="en-US" altLang="zh-CN" sz="2400" dirty="0" smtClean="0">
                <a:latin typeface="+mn-lt"/>
                <a:ea typeface="微软雅黑" panose="020B0503020204020204" pitchFamily="34" charset="-122"/>
                <a:cs typeface="Arial" panose="020B0604020202020204" pitchFamily="34" charset="0"/>
              </a:rPr>
              <a:t>  elderly men</a:t>
            </a:r>
            <a:r>
              <a:rPr lang="en-US" altLang="zh-CN" sz="2400" i="1" dirty="0" smtClean="0">
                <a:latin typeface="+mn-lt"/>
                <a:ea typeface="微软雅黑" panose="020B0503020204020204" pitchFamily="34" charset="-122"/>
                <a:cs typeface="Arial" panose="020B0604020202020204" pitchFamily="34" charset="0"/>
              </a:rPr>
              <a:t>)</a:t>
            </a:r>
            <a:r>
              <a:rPr lang="en-US" altLang="zh-CN" sz="2400" dirty="0" smtClean="0">
                <a:latin typeface="+mn-lt"/>
                <a:ea typeface="微软雅黑" panose="020B0503020204020204" pitchFamily="34" charset="-122"/>
                <a:cs typeface="Arial" panose="020B0604020202020204" pitchFamily="34" charset="0"/>
              </a:rPr>
              <a:t>, </a:t>
            </a:r>
            <a:r>
              <a:rPr lang="en-US" altLang="zh-CN" sz="2400" i="1" dirty="0" err="1" smtClean="0">
                <a:latin typeface="+mn-lt"/>
                <a:ea typeface="微软雅黑" panose="020B0503020204020204" pitchFamily="34" charset="-122"/>
                <a:cs typeface="Arial" panose="020B0604020202020204" pitchFamily="34" charset="0"/>
              </a:rPr>
              <a:t>wusheng</a:t>
            </a:r>
            <a:r>
              <a:rPr lang="en-US" altLang="zh-CN" sz="2400" i="1" dirty="0" smtClean="0">
                <a:latin typeface="+mn-lt"/>
                <a:ea typeface="微软雅黑" panose="020B0503020204020204" pitchFamily="34" charset="-122"/>
                <a:cs typeface="Arial" panose="020B0604020202020204" pitchFamily="34" charset="0"/>
              </a:rPr>
              <a:t> (</a:t>
            </a:r>
            <a:r>
              <a:rPr lang="zh-CN" altLang="en-US" sz="2400" dirty="0" smtClean="0">
                <a:latin typeface="+mn-ea"/>
                <a:ea typeface="+mn-ea"/>
                <a:cs typeface="Arial" panose="020B0604020202020204" pitchFamily="34" charset="0"/>
              </a:rPr>
              <a:t>武生</a:t>
            </a:r>
            <a:r>
              <a:rPr lang="en-US" altLang="zh-CN" sz="2400" dirty="0" smtClean="0">
                <a:latin typeface="+mn-lt"/>
                <a:ea typeface="微软雅黑" panose="020B0503020204020204" pitchFamily="34" charset="-122"/>
                <a:cs typeface="Arial" panose="020B0604020202020204" pitchFamily="34" charset="0"/>
              </a:rPr>
              <a:t>: </a:t>
            </a:r>
            <a:endParaRPr lang="en-US" altLang="zh-CN" sz="2400" dirty="0" smtClean="0">
              <a:latin typeface="+mn-lt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defTabSz="878205">
              <a:lnSpc>
                <a:spcPct val="120000"/>
              </a:lnSpc>
            </a:pPr>
            <a:r>
              <a:rPr lang="en-US" altLang="zh-CN" sz="2400" dirty="0" smtClean="0">
                <a:latin typeface="+mn-lt"/>
                <a:ea typeface="微软雅黑" panose="020B0503020204020204" pitchFamily="34" charset="-122"/>
                <a:cs typeface="Arial" panose="020B0604020202020204" pitchFamily="34" charset="0"/>
              </a:rPr>
              <a:t>  military men</a:t>
            </a:r>
            <a:r>
              <a:rPr lang="en-US" altLang="zh-CN" sz="2400" i="1" dirty="0" smtClean="0">
                <a:latin typeface="+mn-lt"/>
                <a:ea typeface="微软雅黑" panose="020B0503020204020204" pitchFamily="34" charset="-122"/>
                <a:cs typeface="Arial" panose="020B0604020202020204" pitchFamily="34" charset="0"/>
              </a:rPr>
              <a:t>)</a:t>
            </a:r>
            <a:r>
              <a:rPr lang="en-US" altLang="zh-CN" sz="2400" dirty="0" smtClean="0">
                <a:latin typeface="+mn-lt"/>
                <a:ea typeface="微软雅黑" panose="020B0503020204020204" pitchFamily="34" charset="-122"/>
                <a:cs typeface="Arial" panose="020B0604020202020204" pitchFamily="34" charset="0"/>
              </a:rPr>
              <a:t>, </a:t>
            </a:r>
            <a:r>
              <a:rPr lang="en-US" altLang="zh-CN" sz="2400" i="1" dirty="0" err="1" smtClean="0">
                <a:latin typeface="+mn-lt"/>
                <a:ea typeface="微软雅黑" panose="020B0503020204020204" pitchFamily="34" charset="-122"/>
                <a:cs typeface="Arial" panose="020B0604020202020204" pitchFamily="34" charset="0"/>
              </a:rPr>
              <a:t>xiaosheng</a:t>
            </a:r>
            <a:r>
              <a:rPr lang="en-US" altLang="zh-CN" sz="2400" i="1" dirty="0" smtClean="0">
                <a:latin typeface="+mn-lt"/>
                <a:ea typeface="微软雅黑" panose="020B0503020204020204" pitchFamily="34" charset="-122"/>
                <a:cs typeface="Arial" panose="020B0604020202020204" pitchFamily="34" charset="0"/>
              </a:rPr>
              <a:t> (</a:t>
            </a:r>
            <a:r>
              <a:rPr lang="zh-CN" altLang="en-US" sz="2400" dirty="0" smtClean="0">
                <a:latin typeface="+mn-ea"/>
                <a:ea typeface="+mn-ea"/>
                <a:cs typeface="Arial" panose="020B0604020202020204" pitchFamily="34" charset="0"/>
              </a:rPr>
              <a:t>小生</a:t>
            </a:r>
            <a:r>
              <a:rPr lang="en-US" altLang="zh-CN" sz="2400" dirty="0" smtClean="0">
                <a:latin typeface="+mn-lt"/>
                <a:ea typeface="微软雅黑" panose="020B0503020204020204" pitchFamily="34" charset="-122"/>
                <a:cs typeface="Arial" panose="020B0604020202020204" pitchFamily="34" charset="0"/>
              </a:rPr>
              <a:t>: </a:t>
            </a:r>
            <a:endParaRPr lang="en-US" altLang="zh-CN" sz="2400" dirty="0" smtClean="0">
              <a:latin typeface="+mn-lt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defTabSz="878205">
              <a:lnSpc>
                <a:spcPct val="120000"/>
              </a:lnSpc>
            </a:pPr>
            <a:r>
              <a:rPr lang="en-US" altLang="zh-CN" sz="2400" dirty="0" smtClean="0">
                <a:latin typeface="+mn-lt"/>
                <a:ea typeface="微软雅黑" panose="020B0503020204020204" pitchFamily="34" charset="-122"/>
                <a:cs typeface="Arial" panose="020B0604020202020204" pitchFamily="34" charset="0"/>
              </a:rPr>
              <a:t>  young men</a:t>
            </a:r>
            <a:r>
              <a:rPr lang="en-US" altLang="zh-CN" sz="2400" i="1" dirty="0" smtClean="0">
                <a:latin typeface="+mn-lt"/>
                <a:ea typeface="微软雅黑" panose="020B0503020204020204" pitchFamily="34" charset="-122"/>
                <a:cs typeface="Arial" panose="020B0604020202020204" pitchFamily="34" charset="0"/>
              </a:rPr>
              <a:t>)</a:t>
            </a:r>
            <a:r>
              <a:rPr lang="en-US" altLang="zh-CN" sz="2400" dirty="0" smtClean="0">
                <a:latin typeface="+mn-lt"/>
                <a:ea typeface="微软雅黑" panose="020B0503020204020204" pitchFamily="34" charset="-122"/>
                <a:cs typeface="Arial" panose="020B0604020202020204" pitchFamily="34" charset="0"/>
              </a:rPr>
              <a:t>, and </a:t>
            </a:r>
            <a:r>
              <a:rPr lang="en-US" altLang="zh-CN" sz="2400" i="1" dirty="0" err="1" smtClean="0">
                <a:latin typeface="+mn-lt"/>
                <a:ea typeface="微软雅黑" panose="020B0503020204020204" pitchFamily="34" charset="-122"/>
                <a:cs typeface="Arial" panose="020B0604020202020204" pitchFamily="34" charset="0"/>
              </a:rPr>
              <a:t>wawasheng</a:t>
            </a:r>
            <a:r>
              <a:rPr lang="en-US" altLang="zh-CN" sz="2400" i="1" dirty="0" smtClean="0">
                <a:latin typeface="+mn-lt"/>
                <a:ea typeface="微软雅黑" panose="020B0503020204020204" pitchFamily="34" charset="-122"/>
                <a:cs typeface="Arial" panose="020B0604020202020204" pitchFamily="34" charset="0"/>
              </a:rPr>
              <a:t> (</a:t>
            </a:r>
            <a:r>
              <a:rPr lang="zh-CN" altLang="en-US" sz="2400" dirty="0" smtClean="0">
                <a:latin typeface="+mn-ea"/>
                <a:ea typeface="+mn-ea"/>
                <a:cs typeface="Arial" panose="020B0604020202020204" pitchFamily="34" charset="0"/>
              </a:rPr>
              <a:t>娃娃</a:t>
            </a:r>
            <a:endParaRPr lang="en-US" altLang="zh-CN" sz="2400" dirty="0" smtClean="0">
              <a:latin typeface="+mn-ea"/>
              <a:ea typeface="+mn-ea"/>
              <a:cs typeface="Arial" panose="020B0604020202020204" pitchFamily="34" charset="0"/>
            </a:endParaRPr>
          </a:p>
          <a:p>
            <a:pPr defTabSz="878205">
              <a:lnSpc>
                <a:spcPct val="120000"/>
              </a:lnSpc>
            </a:pPr>
            <a:r>
              <a:rPr lang="en-US" altLang="zh-CN" sz="2400" dirty="0" smtClean="0">
                <a:latin typeface="+mn-ea"/>
                <a:ea typeface="+mn-ea"/>
                <a:cs typeface="Arial" panose="020B0604020202020204" pitchFamily="34" charset="0"/>
              </a:rPr>
              <a:t> </a:t>
            </a:r>
            <a:r>
              <a:rPr lang="zh-CN" altLang="en-US" sz="2400" dirty="0" smtClean="0">
                <a:latin typeface="+mn-ea"/>
                <a:ea typeface="+mn-ea"/>
                <a:cs typeface="Arial" panose="020B0604020202020204" pitchFamily="34" charset="0"/>
              </a:rPr>
              <a:t>生</a:t>
            </a:r>
            <a:r>
              <a:rPr lang="en-US" altLang="zh-CN" sz="2400" dirty="0" smtClean="0">
                <a:latin typeface="+mn-lt"/>
                <a:ea typeface="微软雅黑" panose="020B0503020204020204" pitchFamily="34" charset="-122"/>
                <a:cs typeface="Arial" panose="020B0604020202020204" pitchFamily="34" charset="0"/>
              </a:rPr>
              <a:t>: children</a:t>
            </a:r>
            <a:r>
              <a:rPr lang="en-US" altLang="zh-CN" sz="2400" i="1" dirty="0" smtClean="0">
                <a:latin typeface="+mn-lt"/>
                <a:ea typeface="微软雅黑" panose="020B0503020204020204" pitchFamily="34" charset="-122"/>
                <a:cs typeface="Arial" panose="020B0604020202020204" pitchFamily="34" charset="0"/>
              </a:rPr>
              <a:t>)</a:t>
            </a:r>
            <a:endParaRPr lang="zh-CN" altLang="en-US" sz="2400" i="1" dirty="0">
              <a:latin typeface="+mn-lt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19" name="Picture 8" descr="xiangbala11,2007081121182727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5074" y="1571616"/>
            <a:ext cx="2176463" cy="2927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2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灯片编号占位符 1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</a:ln>
        </p:spPr>
        <p:txBody>
          <a:bodyPr/>
          <a:lstStyle/>
          <a:p>
            <a:fld id="{6DC83767-297E-4BF8-845B-5970FB2FB146}" type="slidenum">
              <a:rPr lang="zh-CN" altLang="en-US"/>
            </a:fld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2857488" y="1500178"/>
            <a:ext cx="7024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i="1" dirty="0" smtClean="0">
                <a:solidFill>
                  <a:schemeClr val="accent6">
                    <a:lumMod val="50000"/>
                  </a:schemeClr>
                </a:solidFill>
              </a:rPr>
              <a:t>Dan</a:t>
            </a:r>
            <a:endParaRPr lang="zh-CN" altLang="en-US" sz="2400" b="1" i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857224" y="1643054"/>
            <a:ext cx="500066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endParaRPr lang="en-US" altLang="zh-CN" sz="2400" dirty="0"/>
          </a:p>
        </p:txBody>
      </p:sp>
      <p:grpSp>
        <p:nvGrpSpPr>
          <p:cNvPr id="2" name="组合 3"/>
          <p:cNvGrpSpPr/>
          <p:nvPr/>
        </p:nvGrpSpPr>
        <p:grpSpPr bwMode="auto">
          <a:xfrm>
            <a:off x="0" y="579233"/>
            <a:ext cx="9144000" cy="420086"/>
            <a:chOff x="0" y="133158"/>
            <a:chExt cx="9144000" cy="420086"/>
          </a:xfrm>
        </p:grpSpPr>
        <p:cxnSp>
          <p:nvCxnSpPr>
            <p:cNvPr id="15" name="直接连接符 14"/>
            <p:cNvCxnSpPr/>
            <p:nvPr/>
          </p:nvCxnSpPr>
          <p:spPr>
            <a:xfrm>
              <a:off x="4859338" y="343994"/>
              <a:ext cx="4284662" cy="0"/>
            </a:xfrm>
            <a:prstGeom prst="line">
              <a:avLst/>
            </a:prstGeom>
            <a:ln>
              <a:solidFill>
                <a:srgbClr val="A71F1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6" name="Picture 5" descr="G:\360data\重要数据\桌面\东京国际朝日学院\素材\kiri-kiku0156498982.png"/>
            <p:cNvPicPr>
              <a:picLocks noChangeAspect="1" noChangeArrowheads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 bwMode="auto">
            <a:xfrm>
              <a:off x="4361957" y="133158"/>
              <a:ext cx="420086" cy="4200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17" name="直接连接符 16"/>
            <p:cNvCxnSpPr/>
            <p:nvPr/>
          </p:nvCxnSpPr>
          <p:spPr>
            <a:xfrm>
              <a:off x="0" y="343994"/>
              <a:ext cx="4284663" cy="0"/>
            </a:xfrm>
            <a:prstGeom prst="line">
              <a:avLst/>
            </a:prstGeom>
            <a:ln>
              <a:solidFill>
                <a:srgbClr val="A71F1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8"/>
          <p:cNvSpPr txBox="1">
            <a:spLocks noChangeArrowheads="1"/>
          </p:cNvSpPr>
          <p:nvPr/>
        </p:nvSpPr>
        <p:spPr bwMode="auto">
          <a:xfrm>
            <a:off x="428596" y="142856"/>
            <a:ext cx="7929588" cy="64633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defTabSz="878205" eaLnBrk="1" hangingPunct="1">
              <a:lnSpc>
                <a:spcPct val="120000"/>
              </a:lnSpc>
            </a:pPr>
            <a:r>
              <a:rPr lang="en-US" altLang="zh-CN" sz="3000" dirty="0" smtClean="0">
                <a:solidFill>
                  <a:srgbClr val="772C03"/>
                </a:solidFill>
                <a:latin typeface="Aharoni" panose="02010803020104030203" pitchFamily="2" charset="-79"/>
                <a:ea typeface="经典繁毛楷" panose="02010609000101010101" pitchFamily="49" charset="-122"/>
                <a:cs typeface="Aharoni" panose="02010803020104030203" pitchFamily="2" charset="-79"/>
              </a:rPr>
              <a:t>Beijing Opera</a:t>
            </a:r>
            <a:endParaRPr lang="en-US" altLang="zh-CN" sz="3000" dirty="0" smtClean="0">
              <a:solidFill>
                <a:srgbClr val="772C03"/>
              </a:solidFill>
              <a:latin typeface="Aharoni" panose="02010803020104030203" pitchFamily="2" charset="-79"/>
              <a:ea typeface="经典繁毛楷" panose="02010609000101010101" pitchFamily="49" charset="-122"/>
              <a:cs typeface="Aharoni" panose="02010803020104030203" pitchFamily="2" charset="-79"/>
            </a:endParaRPr>
          </a:p>
        </p:txBody>
      </p:sp>
      <p:sp>
        <p:nvSpPr>
          <p:cNvPr id="18" name="TextBox 17"/>
          <p:cNvSpPr txBox="1"/>
          <p:nvPr/>
        </p:nvSpPr>
        <p:spPr bwMode="auto">
          <a:xfrm>
            <a:off x="1000100" y="2135382"/>
            <a:ext cx="4786346" cy="1865126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 rtlCol="0">
            <a:spAutoFit/>
          </a:bodyPr>
          <a:lstStyle/>
          <a:p>
            <a:pPr defTabSz="87820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solidFill>
                  <a:srgbClr val="772C03"/>
                </a:solidFill>
                <a:latin typeface="+mn-lt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2400" dirty="0" smtClean="0">
                <a:latin typeface="+mn-lt"/>
                <a:ea typeface="微软雅黑" panose="020B0503020204020204" pitchFamily="34" charset="-122"/>
                <a:cs typeface="Arial" panose="020B0604020202020204" pitchFamily="34" charset="0"/>
              </a:rPr>
              <a:t>refers to various female roles </a:t>
            </a:r>
            <a:endParaRPr lang="en-US" altLang="zh-CN" sz="2400" dirty="0" smtClean="0">
              <a:latin typeface="+mn-lt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defTabSz="87820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400" i="1" dirty="0" smtClean="0">
                <a:latin typeface="+mn-lt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2400" dirty="0" smtClean="0">
                <a:latin typeface="+mn-lt"/>
                <a:ea typeface="微软雅黑" panose="020B0503020204020204" pitchFamily="34" charset="-122"/>
                <a:cs typeface="Arial" panose="020B0604020202020204" pitchFamily="34" charset="0"/>
              </a:rPr>
              <a:t>includes</a:t>
            </a:r>
            <a:r>
              <a:rPr lang="en-US" altLang="zh-CN" sz="2400" i="1" dirty="0" smtClean="0">
                <a:latin typeface="+mn-lt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2400" i="1" dirty="0" err="1" smtClean="0">
                <a:latin typeface="+mn-lt"/>
                <a:ea typeface="微软雅黑" panose="020B0503020204020204" pitchFamily="34" charset="-122"/>
                <a:cs typeface="Arial" panose="020B0604020202020204" pitchFamily="34" charset="0"/>
              </a:rPr>
              <a:t>laodan</a:t>
            </a:r>
            <a:r>
              <a:rPr lang="en-US" altLang="zh-CN" sz="2400" i="1" dirty="0" smtClean="0">
                <a:latin typeface="+mn-lt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2400" dirty="0" smtClean="0">
                <a:latin typeface="+mn-lt"/>
                <a:ea typeface="微软雅黑" panose="020B0503020204020204" pitchFamily="34" charset="-122"/>
                <a:cs typeface="Arial" panose="020B0604020202020204" pitchFamily="34" charset="0"/>
              </a:rPr>
              <a:t>(</a:t>
            </a:r>
            <a:r>
              <a:rPr lang="zh-CN" altLang="en-US" sz="2400" dirty="0" smtClean="0">
                <a:latin typeface="+mn-ea"/>
                <a:ea typeface="+mn-ea"/>
                <a:cs typeface="Arial" panose="020B0604020202020204" pitchFamily="34" charset="0"/>
              </a:rPr>
              <a:t>老旦</a:t>
            </a:r>
            <a:r>
              <a:rPr lang="en-US" altLang="zh-CN" sz="2400" dirty="0" smtClean="0">
                <a:latin typeface="+mn-lt"/>
                <a:ea typeface="微软雅黑" panose="020B0503020204020204" pitchFamily="34" charset="-122"/>
                <a:cs typeface="Arial" panose="020B0604020202020204" pitchFamily="34" charset="0"/>
              </a:rPr>
              <a:t>)</a:t>
            </a:r>
            <a:r>
              <a:rPr lang="en-US" altLang="zh-CN" sz="2400" i="1" dirty="0" smtClean="0">
                <a:latin typeface="+mn-lt"/>
                <a:ea typeface="微软雅黑" panose="020B0503020204020204" pitchFamily="34" charset="-122"/>
                <a:cs typeface="Arial" panose="020B0604020202020204" pitchFamily="34" charset="0"/>
              </a:rPr>
              <a:t>, </a:t>
            </a:r>
            <a:r>
              <a:rPr lang="en-US" altLang="zh-CN" sz="2400" i="1" dirty="0" err="1" smtClean="0">
                <a:latin typeface="+mn-lt"/>
                <a:ea typeface="微软雅黑" panose="020B0503020204020204" pitchFamily="34" charset="-122"/>
                <a:cs typeface="Arial" panose="020B0604020202020204" pitchFamily="34" charset="0"/>
              </a:rPr>
              <a:t>qingyi</a:t>
            </a:r>
            <a:r>
              <a:rPr lang="en-US" altLang="zh-CN" sz="2400" i="1" dirty="0" smtClean="0">
                <a:latin typeface="+mn-lt"/>
                <a:ea typeface="微软雅黑" panose="020B0503020204020204" pitchFamily="34" charset="-122"/>
                <a:cs typeface="Arial" panose="020B0604020202020204" pitchFamily="34" charset="0"/>
              </a:rPr>
              <a:t> (</a:t>
            </a:r>
            <a:r>
              <a:rPr lang="zh-CN" altLang="en-US" sz="2400" dirty="0" smtClean="0">
                <a:latin typeface="+mn-ea"/>
                <a:ea typeface="+mn-ea"/>
                <a:cs typeface="Arial" panose="020B0604020202020204" pitchFamily="34" charset="0"/>
              </a:rPr>
              <a:t>青</a:t>
            </a:r>
            <a:endParaRPr lang="en-US" altLang="zh-CN" sz="2400" dirty="0" smtClean="0">
              <a:latin typeface="+mn-ea"/>
              <a:ea typeface="+mn-ea"/>
              <a:cs typeface="Arial" panose="020B0604020202020204" pitchFamily="34" charset="0"/>
            </a:endParaRPr>
          </a:p>
          <a:p>
            <a:pPr defTabSz="878205">
              <a:lnSpc>
                <a:spcPct val="120000"/>
              </a:lnSpc>
            </a:pPr>
            <a:r>
              <a:rPr lang="en-US" altLang="zh-CN" sz="2400" dirty="0" smtClean="0">
                <a:latin typeface="+mn-ea"/>
                <a:ea typeface="+mn-ea"/>
                <a:cs typeface="Arial" panose="020B0604020202020204" pitchFamily="34" charset="0"/>
              </a:rPr>
              <a:t> </a:t>
            </a:r>
            <a:r>
              <a:rPr lang="zh-CN" altLang="en-US" sz="2400" dirty="0" smtClean="0">
                <a:latin typeface="+mn-ea"/>
                <a:ea typeface="+mn-ea"/>
                <a:cs typeface="Arial" panose="020B0604020202020204" pitchFamily="34" charset="0"/>
              </a:rPr>
              <a:t>衣</a:t>
            </a:r>
            <a:r>
              <a:rPr lang="en-US" altLang="zh-CN" sz="2400" dirty="0" smtClean="0">
                <a:latin typeface="+mn-lt"/>
                <a:ea typeface="微软雅黑" panose="020B0503020204020204" pitchFamily="34" charset="-122"/>
                <a:cs typeface="Arial" panose="020B0604020202020204" pitchFamily="34" charset="0"/>
              </a:rPr>
              <a:t>)</a:t>
            </a:r>
            <a:r>
              <a:rPr lang="en-US" altLang="zh-CN" sz="2400" i="1" dirty="0" smtClean="0">
                <a:latin typeface="+mn-lt"/>
                <a:ea typeface="微软雅黑" panose="020B0503020204020204" pitchFamily="34" charset="-122"/>
                <a:cs typeface="Arial" panose="020B0604020202020204" pitchFamily="34" charset="0"/>
              </a:rPr>
              <a:t>, </a:t>
            </a:r>
            <a:r>
              <a:rPr lang="en-US" altLang="zh-CN" sz="2400" i="1" dirty="0" err="1" smtClean="0">
                <a:latin typeface="+mn-lt"/>
                <a:ea typeface="微软雅黑" panose="020B0503020204020204" pitchFamily="34" charset="-122"/>
                <a:cs typeface="Arial" panose="020B0604020202020204" pitchFamily="34" charset="0"/>
              </a:rPr>
              <a:t>huadan</a:t>
            </a:r>
            <a:r>
              <a:rPr lang="en-US" altLang="zh-CN" sz="2400" dirty="0" smtClean="0">
                <a:latin typeface="+mn-lt"/>
                <a:ea typeface="微软雅黑" panose="020B0503020204020204" pitchFamily="34" charset="-122"/>
                <a:cs typeface="Arial" panose="020B0604020202020204" pitchFamily="34" charset="0"/>
              </a:rPr>
              <a:t>(</a:t>
            </a:r>
            <a:r>
              <a:rPr lang="zh-CN" altLang="en-US" sz="2400" dirty="0" smtClean="0">
                <a:latin typeface="+mn-ea"/>
                <a:ea typeface="+mn-ea"/>
                <a:cs typeface="Arial" panose="020B0604020202020204" pitchFamily="34" charset="0"/>
              </a:rPr>
              <a:t>花旦</a:t>
            </a:r>
            <a:r>
              <a:rPr lang="en-US" altLang="zh-CN" sz="2400" dirty="0" smtClean="0">
                <a:latin typeface="+mn-lt"/>
                <a:ea typeface="微软雅黑" panose="020B0503020204020204" pitchFamily="34" charset="-122"/>
                <a:cs typeface="Arial" panose="020B0604020202020204" pitchFamily="34" charset="0"/>
              </a:rPr>
              <a:t>)</a:t>
            </a:r>
            <a:r>
              <a:rPr lang="en-US" altLang="zh-CN" sz="2400" i="1" dirty="0" smtClean="0">
                <a:latin typeface="+mn-lt"/>
                <a:ea typeface="微软雅黑" panose="020B0503020204020204" pitchFamily="34" charset="-122"/>
                <a:cs typeface="Arial" panose="020B0604020202020204" pitchFamily="34" charset="0"/>
              </a:rPr>
              <a:t>, </a:t>
            </a:r>
            <a:r>
              <a:rPr lang="en-US" altLang="zh-CN" sz="2400" i="1" dirty="0" err="1" smtClean="0">
                <a:latin typeface="+mn-lt"/>
                <a:ea typeface="微软雅黑" panose="020B0503020204020204" pitchFamily="34" charset="-122"/>
                <a:cs typeface="Arial" panose="020B0604020202020204" pitchFamily="34" charset="0"/>
              </a:rPr>
              <a:t>wudan</a:t>
            </a:r>
            <a:r>
              <a:rPr lang="en-US" altLang="zh-CN" sz="2400" dirty="0" smtClean="0">
                <a:latin typeface="+mn-lt"/>
                <a:ea typeface="微软雅黑" panose="020B0503020204020204" pitchFamily="34" charset="-122"/>
                <a:cs typeface="Arial" panose="020B0604020202020204" pitchFamily="34" charset="0"/>
              </a:rPr>
              <a:t>(</a:t>
            </a:r>
            <a:r>
              <a:rPr lang="zh-CN" altLang="en-US" sz="2400" dirty="0" smtClean="0">
                <a:latin typeface="+mn-ea"/>
                <a:ea typeface="+mn-ea"/>
                <a:cs typeface="Arial" panose="020B0604020202020204" pitchFamily="34" charset="0"/>
              </a:rPr>
              <a:t>武旦</a:t>
            </a:r>
            <a:r>
              <a:rPr lang="en-US" altLang="zh-CN" sz="2400" dirty="0" smtClean="0">
                <a:latin typeface="+mn-lt"/>
                <a:ea typeface="微软雅黑" panose="020B0503020204020204" pitchFamily="34" charset="-122"/>
                <a:cs typeface="Arial" panose="020B0604020202020204" pitchFamily="34" charset="0"/>
              </a:rPr>
              <a:t>) </a:t>
            </a:r>
            <a:endParaRPr lang="en-US" altLang="zh-CN" sz="2400" dirty="0" smtClean="0">
              <a:latin typeface="+mn-lt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defTabSz="878205">
              <a:lnSpc>
                <a:spcPct val="120000"/>
              </a:lnSpc>
            </a:pPr>
            <a:r>
              <a:rPr lang="en-US" altLang="zh-CN" sz="2400" i="1" dirty="0" smtClean="0">
                <a:latin typeface="+mn-lt"/>
                <a:ea typeface="微软雅黑" panose="020B0503020204020204" pitchFamily="34" charset="-122"/>
                <a:cs typeface="Arial" panose="020B0604020202020204" pitchFamily="34" charset="0"/>
              </a:rPr>
              <a:t>  and </a:t>
            </a:r>
            <a:r>
              <a:rPr lang="en-US" altLang="zh-CN" sz="2400" i="1" dirty="0" err="1" smtClean="0">
                <a:latin typeface="+mn-lt"/>
                <a:ea typeface="微软雅黑" panose="020B0503020204020204" pitchFamily="34" charset="-122"/>
                <a:cs typeface="Arial" panose="020B0604020202020204" pitchFamily="34" charset="0"/>
              </a:rPr>
              <a:t>caidan</a:t>
            </a:r>
            <a:r>
              <a:rPr lang="en-US" altLang="zh-CN" sz="2400" i="1" dirty="0" smtClean="0">
                <a:latin typeface="+mn-lt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2400" dirty="0" smtClean="0">
                <a:latin typeface="+mn-lt"/>
                <a:ea typeface="微软雅黑" panose="020B0503020204020204" pitchFamily="34" charset="-122"/>
                <a:cs typeface="Arial" panose="020B0604020202020204" pitchFamily="34" charset="0"/>
              </a:rPr>
              <a:t>(</a:t>
            </a:r>
            <a:r>
              <a:rPr lang="zh-CN" altLang="en-US" sz="2400" dirty="0" smtClean="0">
                <a:latin typeface="+mn-ea"/>
                <a:ea typeface="+mn-ea"/>
                <a:cs typeface="Arial" panose="020B0604020202020204" pitchFamily="34" charset="0"/>
              </a:rPr>
              <a:t>彩旦</a:t>
            </a:r>
            <a:r>
              <a:rPr lang="en-US" altLang="zh-CN" sz="2400" dirty="0" smtClean="0">
                <a:latin typeface="+mn-lt"/>
                <a:ea typeface="微软雅黑" panose="020B0503020204020204" pitchFamily="34" charset="-122"/>
                <a:cs typeface="Arial" panose="020B0604020202020204" pitchFamily="34" charset="0"/>
              </a:rPr>
              <a:t>)</a:t>
            </a:r>
            <a:endParaRPr lang="en-US" altLang="zh-CN" sz="2400" dirty="0">
              <a:latin typeface="+mn-lt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13" name="Picture 8" descr="20080611_95a29243cdef24769165YSau1NihkusZ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2198" y="1500178"/>
            <a:ext cx="2178047" cy="3056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2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灯片编号占位符 1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</a:ln>
        </p:spPr>
        <p:txBody>
          <a:bodyPr/>
          <a:lstStyle/>
          <a:p>
            <a:fld id="{6DC83767-297E-4BF8-845B-5970FB2FB146}" type="slidenum">
              <a:rPr lang="zh-CN" altLang="en-US"/>
            </a:fld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2214546" y="1071550"/>
            <a:ext cx="6864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i="1" dirty="0" smtClean="0">
                <a:solidFill>
                  <a:schemeClr val="accent6">
                    <a:lumMod val="50000"/>
                  </a:schemeClr>
                </a:solidFill>
              </a:rPr>
              <a:t>Jing</a:t>
            </a:r>
            <a:endParaRPr lang="zh-CN" altLang="en-US" sz="2400" b="1" i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857224" y="1643054"/>
            <a:ext cx="500066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endParaRPr lang="en-US" altLang="zh-CN" sz="2400" dirty="0"/>
          </a:p>
        </p:txBody>
      </p:sp>
      <p:grpSp>
        <p:nvGrpSpPr>
          <p:cNvPr id="2" name="组合 3"/>
          <p:cNvGrpSpPr/>
          <p:nvPr/>
        </p:nvGrpSpPr>
        <p:grpSpPr bwMode="auto">
          <a:xfrm>
            <a:off x="0" y="579233"/>
            <a:ext cx="9144000" cy="420086"/>
            <a:chOff x="0" y="133158"/>
            <a:chExt cx="9144000" cy="420086"/>
          </a:xfrm>
        </p:grpSpPr>
        <p:cxnSp>
          <p:nvCxnSpPr>
            <p:cNvPr id="15" name="直接连接符 14"/>
            <p:cNvCxnSpPr/>
            <p:nvPr/>
          </p:nvCxnSpPr>
          <p:spPr>
            <a:xfrm>
              <a:off x="4859338" y="343994"/>
              <a:ext cx="4284662" cy="0"/>
            </a:xfrm>
            <a:prstGeom prst="line">
              <a:avLst/>
            </a:prstGeom>
            <a:ln>
              <a:solidFill>
                <a:srgbClr val="A71F1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6" name="Picture 5" descr="G:\360data\重要数据\桌面\东京国际朝日学院\素材\kiri-kiku0156498982.png"/>
            <p:cNvPicPr>
              <a:picLocks noChangeAspect="1" noChangeArrowheads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 bwMode="auto">
            <a:xfrm>
              <a:off x="4361957" y="133158"/>
              <a:ext cx="420086" cy="4200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17" name="直接连接符 16"/>
            <p:cNvCxnSpPr/>
            <p:nvPr/>
          </p:nvCxnSpPr>
          <p:spPr>
            <a:xfrm>
              <a:off x="0" y="343994"/>
              <a:ext cx="4284663" cy="0"/>
            </a:xfrm>
            <a:prstGeom prst="line">
              <a:avLst/>
            </a:prstGeom>
            <a:ln>
              <a:solidFill>
                <a:srgbClr val="A71F1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8"/>
          <p:cNvSpPr txBox="1">
            <a:spLocks noChangeArrowheads="1"/>
          </p:cNvSpPr>
          <p:nvPr/>
        </p:nvSpPr>
        <p:spPr bwMode="auto">
          <a:xfrm>
            <a:off x="428596" y="142856"/>
            <a:ext cx="7929588" cy="64633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defTabSz="878205" eaLnBrk="1" hangingPunct="1">
              <a:lnSpc>
                <a:spcPct val="120000"/>
              </a:lnSpc>
            </a:pPr>
            <a:r>
              <a:rPr lang="en-US" altLang="zh-CN" sz="3000" dirty="0" smtClean="0">
                <a:solidFill>
                  <a:srgbClr val="772C03"/>
                </a:solidFill>
                <a:latin typeface="Aharoni" panose="02010803020104030203" pitchFamily="2" charset="-79"/>
                <a:ea typeface="经典繁毛楷" panose="02010609000101010101" pitchFamily="49" charset="-122"/>
                <a:cs typeface="Aharoni" panose="02010803020104030203" pitchFamily="2" charset="-79"/>
              </a:rPr>
              <a:t>Beijing Opera</a:t>
            </a:r>
            <a:endParaRPr lang="en-US" altLang="zh-CN" sz="3000" dirty="0" smtClean="0">
              <a:solidFill>
                <a:srgbClr val="772C03"/>
              </a:solidFill>
              <a:latin typeface="Aharoni" panose="02010803020104030203" pitchFamily="2" charset="-79"/>
              <a:ea typeface="经典繁毛楷" panose="02010609000101010101" pitchFamily="49" charset="-122"/>
              <a:cs typeface="Aharoni" panose="02010803020104030203" pitchFamily="2" charset="-79"/>
            </a:endParaRPr>
          </a:p>
        </p:txBody>
      </p:sp>
      <p:sp>
        <p:nvSpPr>
          <p:cNvPr id="18" name="TextBox 17"/>
          <p:cNvSpPr txBox="1"/>
          <p:nvPr/>
        </p:nvSpPr>
        <p:spPr bwMode="auto">
          <a:xfrm>
            <a:off x="1000100" y="1643054"/>
            <a:ext cx="4786346" cy="360836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 rtlCol="0">
            <a:spAutoFit/>
          </a:bodyPr>
          <a:lstStyle/>
          <a:p>
            <a:pPr defTabSz="87820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 smtClean="0">
                <a:solidFill>
                  <a:srgbClr val="772C03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2400" dirty="0" smtClean="0">
                <a:latin typeface="+mn-lt"/>
                <a:ea typeface="微软雅黑" panose="020B0503020204020204" pitchFamily="34" charset="-122"/>
                <a:cs typeface="Arial" panose="020B0604020202020204" pitchFamily="34" charset="0"/>
              </a:rPr>
              <a:t>male with painted face </a:t>
            </a:r>
            <a:endParaRPr lang="en-US" altLang="zh-CN" sz="2400" dirty="0" smtClean="0">
              <a:latin typeface="+mn-lt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defTabSz="87820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latin typeface="+mn-lt"/>
                <a:ea typeface="微软雅黑" panose="020B0503020204020204" pitchFamily="34" charset="-122"/>
                <a:cs typeface="Arial" panose="020B0604020202020204" pitchFamily="34" charset="0"/>
              </a:rPr>
              <a:t> also known as </a:t>
            </a:r>
            <a:r>
              <a:rPr lang="en-US" altLang="zh-CN" sz="2400" i="1" dirty="0" err="1" smtClean="0">
                <a:latin typeface="+mn-lt"/>
                <a:ea typeface="微软雅黑" panose="020B0503020204020204" pitchFamily="34" charset="-122"/>
                <a:cs typeface="Arial" panose="020B0604020202020204" pitchFamily="34" charset="0"/>
              </a:rPr>
              <a:t>hualian</a:t>
            </a:r>
            <a:r>
              <a:rPr lang="en-US" altLang="zh-CN" sz="2400" dirty="0" smtClean="0">
                <a:latin typeface="+mn-lt"/>
                <a:ea typeface="微软雅黑" panose="020B0503020204020204" pitchFamily="34" charset="-122"/>
                <a:cs typeface="Arial" panose="020B0604020202020204" pitchFamily="34" charset="0"/>
              </a:rPr>
              <a:t> (</a:t>
            </a:r>
            <a:r>
              <a:rPr lang="zh-CN" altLang="en-US" sz="2400" dirty="0" smtClean="0">
                <a:latin typeface="+mn-ea"/>
                <a:ea typeface="+mn-ea"/>
                <a:cs typeface="Arial" panose="020B0604020202020204" pitchFamily="34" charset="0"/>
              </a:rPr>
              <a:t>花脸</a:t>
            </a:r>
            <a:r>
              <a:rPr lang="en-US" altLang="zh-CN" sz="2400" dirty="0" smtClean="0">
                <a:latin typeface="+mn-lt"/>
                <a:ea typeface="微软雅黑" panose="020B0503020204020204" pitchFamily="34" charset="-122"/>
                <a:cs typeface="Arial" panose="020B0604020202020204" pitchFamily="34" charset="0"/>
              </a:rPr>
              <a:t>)</a:t>
            </a:r>
            <a:endParaRPr lang="en-US" altLang="zh-CN" sz="2400" dirty="0" smtClean="0">
              <a:latin typeface="+mn-lt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defTabSz="87820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latin typeface="+mn-lt"/>
                <a:ea typeface="微软雅黑" panose="020B0503020204020204" pitchFamily="34" charset="-122"/>
                <a:cs typeface="Arial" panose="020B0604020202020204" pitchFamily="34" charset="0"/>
              </a:rPr>
              <a:t> romantic and exaggerated role  </a:t>
            </a:r>
            <a:endParaRPr lang="en-US" altLang="zh-CN" sz="2400" dirty="0" smtClean="0">
              <a:latin typeface="+mn-lt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defTabSz="87820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latin typeface="+mn-lt"/>
                <a:ea typeface="微软雅黑" panose="020B0503020204020204" pitchFamily="34" charset="-122"/>
                <a:cs typeface="Arial" panose="020B0604020202020204" pitchFamily="34" charset="0"/>
              </a:rPr>
              <a:t> classified into </a:t>
            </a:r>
            <a:r>
              <a:rPr lang="en-US" altLang="zh-CN" sz="2400" dirty="0" err="1" smtClean="0">
                <a:latin typeface="+mn-lt"/>
                <a:ea typeface="微软雅黑" panose="020B0503020204020204" pitchFamily="34" charset="-122"/>
                <a:cs typeface="Arial" panose="020B0604020202020204" pitchFamily="34" charset="0"/>
              </a:rPr>
              <a:t>zhengjing</a:t>
            </a:r>
            <a:r>
              <a:rPr lang="en-US" altLang="zh-CN" sz="2400" dirty="0" smtClean="0">
                <a:latin typeface="+mn-lt"/>
                <a:ea typeface="微软雅黑" panose="020B0503020204020204" pitchFamily="34" charset="-122"/>
                <a:cs typeface="Arial" panose="020B0604020202020204" pitchFamily="34" charset="0"/>
              </a:rPr>
              <a:t> (</a:t>
            </a:r>
            <a:r>
              <a:rPr lang="zh-CN" altLang="en-US" sz="2400" dirty="0" smtClean="0">
                <a:latin typeface="+mn-ea"/>
                <a:ea typeface="+mn-ea"/>
                <a:cs typeface="Arial" panose="020B0604020202020204" pitchFamily="34" charset="0"/>
              </a:rPr>
              <a:t>正净</a:t>
            </a:r>
            <a:r>
              <a:rPr lang="en-US" altLang="zh-CN" sz="2400" dirty="0" smtClean="0">
                <a:latin typeface="+mn-lt"/>
                <a:ea typeface="微软雅黑" panose="020B0503020204020204" pitchFamily="34" charset="-122"/>
                <a:cs typeface="Arial" panose="020B0604020202020204" pitchFamily="34" charset="0"/>
              </a:rPr>
              <a:t>: </a:t>
            </a:r>
            <a:endParaRPr lang="en-US" altLang="zh-CN" sz="2400" dirty="0" smtClean="0">
              <a:latin typeface="+mn-lt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defTabSz="878205">
              <a:lnSpc>
                <a:spcPct val="120000"/>
              </a:lnSpc>
            </a:pPr>
            <a:r>
              <a:rPr lang="en-US" altLang="zh-CN" sz="2400" dirty="0" smtClean="0">
                <a:latin typeface="+mn-lt"/>
                <a:ea typeface="微软雅黑" panose="020B0503020204020204" pitchFamily="34" charset="-122"/>
                <a:cs typeface="Arial" panose="020B0604020202020204" pitchFamily="34" charset="0"/>
              </a:rPr>
              <a:t>   primary face-painted role), </a:t>
            </a:r>
            <a:r>
              <a:rPr lang="en-US" altLang="zh-CN" sz="2400" dirty="0" err="1" smtClean="0">
                <a:latin typeface="+mn-lt"/>
                <a:ea typeface="微软雅黑" panose="020B0503020204020204" pitchFamily="34" charset="-122"/>
                <a:cs typeface="Arial" panose="020B0604020202020204" pitchFamily="34" charset="0"/>
              </a:rPr>
              <a:t>fujing</a:t>
            </a:r>
            <a:r>
              <a:rPr lang="en-US" altLang="zh-CN" sz="2400" dirty="0" smtClean="0">
                <a:latin typeface="+mn-lt"/>
                <a:ea typeface="微软雅黑" panose="020B0503020204020204" pitchFamily="34" charset="-122"/>
                <a:cs typeface="Arial" panose="020B0604020202020204" pitchFamily="34" charset="0"/>
              </a:rPr>
              <a:t> (</a:t>
            </a:r>
            <a:endParaRPr lang="en-US" altLang="zh-CN" sz="2400" dirty="0" smtClean="0">
              <a:latin typeface="+mn-lt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defTabSz="878205">
              <a:lnSpc>
                <a:spcPct val="120000"/>
              </a:lnSpc>
            </a:pPr>
            <a:r>
              <a:rPr lang="en-US" altLang="zh-CN" sz="2400" dirty="0" smtClean="0">
                <a:latin typeface="+mn-lt"/>
                <a:ea typeface="微软雅黑" panose="020B0503020204020204" pitchFamily="34" charset="-122"/>
                <a:cs typeface="Arial" panose="020B0604020202020204" pitchFamily="34" charset="0"/>
              </a:rPr>
              <a:t>   </a:t>
            </a:r>
            <a:r>
              <a:rPr lang="zh-CN" altLang="en-US" sz="2400" dirty="0" smtClean="0">
                <a:latin typeface="+mn-ea"/>
                <a:ea typeface="+mn-ea"/>
                <a:cs typeface="Arial" panose="020B0604020202020204" pitchFamily="34" charset="0"/>
              </a:rPr>
              <a:t>副净</a:t>
            </a:r>
            <a:r>
              <a:rPr lang="en-US" altLang="zh-CN" sz="2400" dirty="0" smtClean="0">
                <a:latin typeface="+mn-lt"/>
                <a:ea typeface="微软雅黑" panose="020B0503020204020204" pitchFamily="34" charset="-122"/>
                <a:cs typeface="Arial" panose="020B0604020202020204" pitchFamily="34" charset="0"/>
              </a:rPr>
              <a:t>: secondary face-painted role),  </a:t>
            </a:r>
            <a:endParaRPr lang="en-US" altLang="zh-CN" sz="2400" dirty="0" smtClean="0">
              <a:latin typeface="+mn-lt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defTabSz="878205">
              <a:lnSpc>
                <a:spcPct val="120000"/>
              </a:lnSpc>
            </a:pPr>
            <a:r>
              <a:rPr lang="en-US" altLang="zh-CN" sz="2400" dirty="0" smtClean="0">
                <a:latin typeface="+mn-lt"/>
                <a:ea typeface="微软雅黑" panose="020B0503020204020204" pitchFamily="34" charset="-122"/>
                <a:cs typeface="Arial" panose="020B0604020202020204" pitchFamily="34" charset="0"/>
              </a:rPr>
              <a:t>   and </a:t>
            </a:r>
            <a:r>
              <a:rPr lang="en-US" altLang="zh-CN" sz="2400" dirty="0" err="1" smtClean="0">
                <a:latin typeface="+mn-lt"/>
                <a:ea typeface="微软雅黑" panose="020B0503020204020204" pitchFamily="34" charset="-122"/>
                <a:cs typeface="Arial" panose="020B0604020202020204" pitchFamily="34" charset="0"/>
              </a:rPr>
              <a:t>wujing</a:t>
            </a:r>
            <a:r>
              <a:rPr lang="en-US" altLang="zh-CN" sz="2400" dirty="0" smtClean="0">
                <a:latin typeface="+mn-lt"/>
                <a:ea typeface="微软雅黑" panose="020B0503020204020204" pitchFamily="34" charset="-122"/>
                <a:cs typeface="Arial" panose="020B0604020202020204" pitchFamily="34" charset="0"/>
              </a:rPr>
              <a:t>(</a:t>
            </a:r>
            <a:r>
              <a:rPr lang="zh-CN" altLang="en-US" sz="2400" dirty="0" smtClean="0">
                <a:latin typeface="+mn-ea"/>
                <a:ea typeface="+mn-ea"/>
                <a:cs typeface="Arial" panose="020B0604020202020204" pitchFamily="34" charset="0"/>
              </a:rPr>
              <a:t>武净</a:t>
            </a:r>
            <a:r>
              <a:rPr lang="en-US" altLang="zh-CN" sz="2400" dirty="0" smtClean="0">
                <a:latin typeface="+mn-lt"/>
                <a:ea typeface="微软雅黑" panose="020B0503020204020204" pitchFamily="34" charset="-122"/>
                <a:cs typeface="Arial" panose="020B0604020202020204" pitchFamily="34" charset="0"/>
              </a:rPr>
              <a:t>: military face-</a:t>
            </a:r>
            <a:endParaRPr lang="en-US" altLang="zh-CN" sz="2400" dirty="0" smtClean="0">
              <a:latin typeface="+mn-lt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defTabSz="878205">
              <a:lnSpc>
                <a:spcPct val="120000"/>
              </a:lnSpc>
            </a:pPr>
            <a:r>
              <a:rPr lang="en-US" altLang="zh-CN" sz="2400" dirty="0" smtClean="0">
                <a:latin typeface="+mn-lt"/>
                <a:ea typeface="微软雅黑" panose="020B0503020204020204" pitchFamily="34" charset="-122"/>
                <a:cs typeface="Arial" panose="020B0604020202020204" pitchFamily="34" charset="0"/>
              </a:rPr>
              <a:t>   painted role) </a:t>
            </a:r>
            <a:endParaRPr lang="en-US" altLang="zh-CN" sz="2400" dirty="0">
              <a:latin typeface="+mn-lt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14" name="Picture 8" descr="20080611_292d6fcc47ab9f1a5ecbHcVL7nB1PJz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9322" y="1857368"/>
            <a:ext cx="2355826" cy="3101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2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灯片编号占位符 1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</a:ln>
        </p:spPr>
        <p:txBody>
          <a:bodyPr/>
          <a:lstStyle/>
          <a:p>
            <a:fld id="{6DC83767-297E-4BF8-845B-5970FB2FB146}" type="slidenum">
              <a:rPr lang="zh-CN" altLang="en-US"/>
            </a:fld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2571736" y="1357302"/>
            <a:ext cx="83067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i="1" dirty="0" smtClean="0">
                <a:solidFill>
                  <a:schemeClr val="accent6">
                    <a:lumMod val="50000"/>
                  </a:schemeClr>
                </a:solidFill>
              </a:rPr>
              <a:t>Chou</a:t>
            </a:r>
            <a:endParaRPr lang="zh-CN" altLang="en-US" sz="2400" b="1" i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857224" y="1643054"/>
            <a:ext cx="500066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endParaRPr lang="en-US" altLang="zh-CN" sz="2400" dirty="0"/>
          </a:p>
        </p:txBody>
      </p:sp>
      <p:grpSp>
        <p:nvGrpSpPr>
          <p:cNvPr id="2" name="组合 3"/>
          <p:cNvGrpSpPr/>
          <p:nvPr/>
        </p:nvGrpSpPr>
        <p:grpSpPr bwMode="auto">
          <a:xfrm>
            <a:off x="0" y="579233"/>
            <a:ext cx="9144000" cy="420086"/>
            <a:chOff x="0" y="133158"/>
            <a:chExt cx="9144000" cy="420086"/>
          </a:xfrm>
        </p:grpSpPr>
        <p:cxnSp>
          <p:nvCxnSpPr>
            <p:cNvPr id="15" name="直接连接符 14"/>
            <p:cNvCxnSpPr/>
            <p:nvPr/>
          </p:nvCxnSpPr>
          <p:spPr>
            <a:xfrm>
              <a:off x="4859338" y="343994"/>
              <a:ext cx="4284662" cy="0"/>
            </a:xfrm>
            <a:prstGeom prst="line">
              <a:avLst/>
            </a:prstGeom>
            <a:ln>
              <a:solidFill>
                <a:srgbClr val="A71F1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6" name="Picture 5" descr="G:\360data\重要数据\桌面\东京国际朝日学院\素材\kiri-kiku0156498982.png"/>
            <p:cNvPicPr>
              <a:picLocks noChangeAspect="1" noChangeArrowheads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 bwMode="auto">
            <a:xfrm>
              <a:off x="4361957" y="133158"/>
              <a:ext cx="420086" cy="4200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17" name="直接连接符 16"/>
            <p:cNvCxnSpPr/>
            <p:nvPr/>
          </p:nvCxnSpPr>
          <p:spPr>
            <a:xfrm>
              <a:off x="0" y="343994"/>
              <a:ext cx="4284663" cy="0"/>
            </a:xfrm>
            <a:prstGeom prst="line">
              <a:avLst/>
            </a:prstGeom>
            <a:ln>
              <a:solidFill>
                <a:srgbClr val="A71F1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8"/>
          <p:cNvSpPr txBox="1">
            <a:spLocks noChangeArrowheads="1"/>
          </p:cNvSpPr>
          <p:nvPr/>
        </p:nvSpPr>
        <p:spPr bwMode="auto">
          <a:xfrm>
            <a:off x="428596" y="142856"/>
            <a:ext cx="7929588" cy="64633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defTabSz="878205" eaLnBrk="1" hangingPunct="1">
              <a:lnSpc>
                <a:spcPct val="120000"/>
              </a:lnSpc>
            </a:pPr>
            <a:r>
              <a:rPr lang="en-US" altLang="zh-CN" sz="3000" dirty="0" smtClean="0">
                <a:solidFill>
                  <a:srgbClr val="772C03"/>
                </a:solidFill>
                <a:latin typeface="Aharoni" panose="02010803020104030203" pitchFamily="2" charset="-79"/>
                <a:ea typeface="经典繁毛楷" panose="02010609000101010101" pitchFamily="49" charset="-122"/>
                <a:cs typeface="Aharoni" panose="02010803020104030203" pitchFamily="2" charset="-79"/>
              </a:rPr>
              <a:t>Beijing Opera</a:t>
            </a:r>
            <a:endParaRPr lang="en-US" altLang="zh-CN" sz="3000" dirty="0" smtClean="0">
              <a:solidFill>
                <a:srgbClr val="772C03"/>
              </a:solidFill>
              <a:latin typeface="Aharoni" panose="02010803020104030203" pitchFamily="2" charset="-79"/>
              <a:ea typeface="经典繁毛楷" panose="02010609000101010101" pitchFamily="49" charset="-122"/>
              <a:cs typeface="Aharoni" panose="02010803020104030203" pitchFamily="2" charset="-79"/>
            </a:endParaRPr>
          </a:p>
        </p:txBody>
      </p:sp>
      <p:sp>
        <p:nvSpPr>
          <p:cNvPr id="18" name="TextBox 17"/>
          <p:cNvSpPr txBox="1"/>
          <p:nvPr/>
        </p:nvSpPr>
        <p:spPr bwMode="auto">
          <a:xfrm>
            <a:off x="1000100" y="1785930"/>
            <a:ext cx="4786346" cy="2308324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 rtlCol="0">
            <a:spAutoFit/>
          </a:bodyPr>
          <a:lstStyle/>
          <a:p>
            <a:pPr defTabSz="87820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latin typeface="+mn-lt"/>
                <a:ea typeface="微软雅黑" panose="020B0503020204020204" pitchFamily="34" charset="-122"/>
                <a:cs typeface="Arial" panose="020B0604020202020204" pitchFamily="34" charset="0"/>
              </a:rPr>
              <a:t> sharp-witted, clever, humorous, </a:t>
            </a:r>
            <a:endParaRPr lang="en-US" altLang="zh-CN" sz="2400" dirty="0" smtClean="0">
              <a:latin typeface="+mn-lt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defTabSz="878205">
              <a:lnSpc>
                <a:spcPct val="120000"/>
              </a:lnSpc>
            </a:pPr>
            <a:r>
              <a:rPr lang="en-US" altLang="zh-CN" sz="2400" dirty="0" smtClean="0">
                <a:latin typeface="+mn-lt"/>
                <a:ea typeface="微软雅黑" panose="020B0503020204020204" pitchFamily="34" charset="-122"/>
                <a:cs typeface="Arial" panose="020B0604020202020204" pitchFamily="34" charset="0"/>
              </a:rPr>
              <a:t>  honest and kind men </a:t>
            </a:r>
            <a:endParaRPr lang="en-US" altLang="zh-CN" sz="2400" dirty="0" smtClean="0">
              <a:latin typeface="+mn-lt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defTabSz="87820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latin typeface="+mn-lt"/>
                <a:ea typeface="微软雅黑" panose="020B0503020204020204" pitchFamily="34" charset="-122"/>
                <a:cs typeface="Arial" panose="020B0604020202020204" pitchFamily="34" charset="0"/>
              </a:rPr>
              <a:t> classified into </a:t>
            </a:r>
            <a:r>
              <a:rPr lang="en-US" altLang="zh-CN" sz="2400" dirty="0" err="1" smtClean="0">
                <a:latin typeface="+mn-lt"/>
                <a:ea typeface="微软雅黑" panose="020B0503020204020204" pitchFamily="34" charset="-122"/>
                <a:cs typeface="Arial" panose="020B0604020202020204" pitchFamily="34" charset="0"/>
              </a:rPr>
              <a:t>wenchou</a:t>
            </a:r>
            <a:r>
              <a:rPr lang="en-US" altLang="zh-CN" sz="2400" dirty="0" smtClean="0">
                <a:latin typeface="+mn-lt"/>
                <a:ea typeface="微软雅黑" panose="020B0503020204020204" pitchFamily="34" charset="-122"/>
                <a:cs typeface="Arial" panose="020B0604020202020204" pitchFamily="34" charset="0"/>
              </a:rPr>
              <a:t>(</a:t>
            </a:r>
            <a:r>
              <a:rPr lang="zh-CN" altLang="en-US" sz="2400" dirty="0" smtClean="0">
                <a:latin typeface="+mn-ea"/>
                <a:ea typeface="+mn-ea"/>
                <a:cs typeface="Arial" panose="020B0604020202020204" pitchFamily="34" charset="0"/>
              </a:rPr>
              <a:t>文丑</a:t>
            </a:r>
            <a:r>
              <a:rPr lang="en-US" altLang="zh-CN" sz="2400" dirty="0" smtClean="0">
                <a:latin typeface="+mn-lt"/>
                <a:ea typeface="微软雅黑" panose="020B0503020204020204" pitchFamily="34" charset="-122"/>
                <a:cs typeface="Arial" panose="020B0604020202020204" pitchFamily="34" charset="0"/>
              </a:rPr>
              <a:t>: </a:t>
            </a:r>
            <a:endParaRPr lang="en-US" altLang="zh-CN" sz="2400" dirty="0" smtClean="0">
              <a:latin typeface="+mn-lt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defTabSz="878205">
              <a:lnSpc>
                <a:spcPct val="120000"/>
              </a:lnSpc>
            </a:pPr>
            <a:r>
              <a:rPr lang="en-US" altLang="zh-CN" sz="2400" dirty="0" smtClean="0">
                <a:latin typeface="+mn-lt"/>
                <a:ea typeface="微软雅黑" panose="020B0503020204020204" pitchFamily="34" charset="-122"/>
                <a:cs typeface="Arial" panose="020B0604020202020204" pitchFamily="34" charset="0"/>
              </a:rPr>
              <a:t>  comic civilian role) and </a:t>
            </a:r>
            <a:r>
              <a:rPr lang="en-US" altLang="zh-CN" sz="2400" dirty="0" err="1" smtClean="0">
                <a:latin typeface="+mn-lt"/>
                <a:ea typeface="微软雅黑" panose="020B0503020204020204" pitchFamily="34" charset="-122"/>
                <a:cs typeface="Arial" panose="020B0604020202020204" pitchFamily="34" charset="0"/>
              </a:rPr>
              <a:t>wuchou</a:t>
            </a:r>
            <a:r>
              <a:rPr lang="en-US" altLang="zh-CN" sz="2400" dirty="0" smtClean="0">
                <a:latin typeface="+mn-lt"/>
                <a:ea typeface="微软雅黑" panose="020B0503020204020204" pitchFamily="34" charset="-122"/>
                <a:cs typeface="Arial" panose="020B0604020202020204" pitchFamily="34" charset="0"/>
              </a:rPr>
              <a:t> (</a:t>
            </a:r>
            <a:r>
              <a:rPr lang="zh-CN" altLang="en-US" sz="2400" dirty="0" smtClean="0">
                <a:latin typeface="+mn-ea"/>
                <a:ea typeface="+mn-ea"/>
                <a:cs typeface="Arial" panose="020B0604020202020204" pitchFamily="34" charset="0"/>
              </a:rPr>
              <a:t>武 </a:t>
            </a:r>
            <a:endParaRPr lang="en-US" altLang="zh-CN" sz="2400" dirty="0" smtClean="0">
              <a:latin typeface="+mn-ea"/>
              <a:ea typeface="+mn-ea"/>
              <a:cs typeface="Arial" panose="020B0604020202020204" pitchFamily="34" charset="0"/>
            </a:endParaRPr>
          </a:p>
          <a:p>
            <a:pPr defTabSz="878205">
              <a:lnSpc>
                <a:spcPct val="120000"/>
              </a:lnSpc>
            </a:pPr>
            <a:r>
              <a:rPr lang="en-US" altLang="zh-CN" sz="2400" dirty="0" smtClean="0">
                <a:latin typeface="+mn-ea"/>
                <a:ea typeface="+mn-ea"/>
                <a:cs typeface="Arial" panose="020B0604020202020204" pitchFamily="34" charset="0"/>
              </a:rPr>
              <a:t> </a:t>
            </a:r>
            <a:r>
              <a:rPr lang="zh-CN" altLang="en-US" sz="2400" dirty="0" smtClean="0">
                <a:latin typeface="+mn-ea"/>
                <a:ea typeface="+mn-ea"/>
                <a:cs typeface="Arial" panose="020B0604020202020204" pitchFamily="34" charset="0"/>
              </a:rPr>
              <a:t>丑</a:t>
            </a:r>
            <a:r>
              <a:rPr lang="en-US" altLang="zh-CN" sz="2400" dirty="0" smtClean="0">
                <a:latin typeface="+mn-lt"/>
                <a:ea typeface="微软雅黑" panose="020B0503020204020204" pitchFamily="34" charset="-122"/>
                <a:cs typeface="Arial" panose="020B0604020202020204" pitchFamily="34" charset="0"/>
              </a:rPr>
              <a:t>: acrobatic-fighting comic role) </a:t>
            </a:r>
            <a:endParaRPr lang="en-US" altLang="zh-CN" sz="2400" dirty="0">
              <a:latin typeface="+mn-lt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13" name="Picture 8" descr="20080611_4ce7beafd1d8970ace6eybhLNuP9xL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2198" y="1571616"/>
            <a:ext cx="2286016" cy="2987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2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灯片编号占位符 3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</a:ln>
        </p:spPr>
        <p:txBody>
          <a:bodyPr/>
          <a:lstStyle/>
          <a:p>
            <a:fld id="{1199A1A6-EF60-4BD5-8CF6-6D5B9433BF84}" type="slidenum">
              <a:rPr lang="zh-CN" altLang="en-US"/>
            </a:fld>
            <a:endParaRPr lang="zh-CN" altLang="en-US"/>
          </a:p>
        </p:txBody>
      </p:sp>
      <p:pic>
        <p:nvPicPr>
          <p:cNvPr id="15363" name="Picture 2" descr="C:\Documents and Settings\Administrator\桌面\东京国际朝日学院\14545531.png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-12700" y="4075113"/>
            <a:ext cx="2208213" cy="163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7" name="Picture 4" descr="C:\Documents and Settings\Administrator\桌面\素材\miaoyu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099300" y="0"/>
            <a:ext cx="2044700" cy="192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1" name="组合 37"/>
          <p:cNvGrpSpPr/>
          <p:nvPr/>
        </p:nvGrpSpPr>
        <p:grpSpPr bwMode="auto">
          <a:xfrm>
            <a:off x="0" y="581012"/>
            <a:ext cx="9144000" cy="419100"/>
            <a:chOff x="0" y="133158"/>
            <a:chExt cx="9144000" cy="420086"/>
          </a:xfrm>
        </p:grpSpPr>
        <p:cxnSp>
          <p:nvCxnSpPr>
            <p:cNvPr id="13" name="直接连接符 12"/>
            <p:cNvCxnSpPr/>
            <p:nvPr/>
          </p:nvCxnSpPr>
          <p:spPr>
            <a:xfrm>
              <a:off x="4859338" y="343201"/>
              <a:ext cx="4284662" cy="0"/>
            </a:xfrm>
            <a:prstGeom prst="line">
              <a:avLst/>
            </a:prstGeom>
            <a:ln>
              <a:solidFill>
                <a:srgbClr val="A71F1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4" name="Picture 5" descr="G:\360data\重要数据\桌面\东京国际朝日学院\素材\kiri-kiku0156498982.pn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361957" y="133158"/>
              <a:ext cx="420086" cy="4200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15" name="直接连接符 14"/>
            <p:cNvCxnSpPr/>
            <p:nvPr/>
          </p:nvCxnSpPr>
          <p:spPr>
            <a:xfrm>
              <a:off x="0" y="343201"/>
              <a:ext cx="4284663" cy="0"/>
            </a:xfrm>
            <a:prstGeom prst="line">
              <a:avLst/>
            </a:prstGeom>
            <a:ln>
              <a:solidFill>
                <a:srgbClr val="A71F1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8"/>
          <p:cNvSpPr txBox="1">
            <a:spLocks noChangeArrowheads="1"/>
          </p:cNvSpPr>
          <p:nvPr/>
        </p:nvSpPr>
        <p:spPr bwMode="auto">
          <a:xfrm>
            <a:off x="142875" y="114580"/>
            <a:ext cx="1723550" cy="59978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algn="ctr" defTabSz="878205" eaLnBrk="1" hangingPunct="1">
              <a:lnSpc>
                <a:spcPct val="120000"/>
              </a:lnSpc>
            </a:pPr>
            <a:r>
              <a:rPr lang="zh-CN" altLang="en-US" sz="3000" dirty="0" smtClean="0">
                <a:solidFill>
                  <a:srgbClr val="772C03"/>
                </a:solidFill>
                <a:latin typeface="经典繁毛楷" panose="02010609000101010101" pitchFamily="49" charset="-122"/>
                <a:ea typeface="经典繁毛楷" panose="02010609000101010101" pitchFamily="49" charset="-122"/>
              </a:rPr>
              <a:t>学习目标</a:t>
            </a:r>
            <a:endParaRPr lang="zh-CN" altLang="en-US" sz="3000" dirty="0">
              <a:solidFill>
                <a:srgbClr val="772C03"/>
              </a:solidFill>
              <a:latin typeface="经典繁毛楷" panose="02010609000101010101" pitchFamily="49" charset="-122"/>
              <a:ea typeface="经典繁毛楷" panose="02010609000101010101" pitchFamily="49" charset="-122"/>
            </a:endParaRPr>
          </a:p>
        </p:txBody>
      </p:sp>
      <p:sp>
        <p:nvSpPr>
          <p:cNvPr id="12" name="TextBox 11"/>
          <p:cNvSpPr txBox="1"/>
          <p:nvPr/>
        </p:nvSpPr>
        <p:spPr bwMode="auto">
          <a:xfrm>
            <a:off x="1928794" y="2143120"/>
            <a:ext cx="6286544" cy="208210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 rtlCol="0">
            <a:spAutoFit/>
          </a:bodyPr>
          <a:lstStyle/>
          <a:p>
            <a:pPr defTabSz="878205">
              <a:lnSpc>
                <a:spcPct val="150000"/>
              </a:lnSpc>
              <a:buSzPct val="111000"/>
              <a:buFont typeface="Arial" panose="020B0604020202020204" pitchFamily="34" charset="0"/>
              <a:buChar char="•"/>
            </a:pPr>
            <a:r>
              <a:rPr lang="zh-CN" altLang="en-US" sz="3200" dirty="0" smtClean="0">
                <a:solidFill>
                  <a:srgbClr val="772C03"/>
                </a:solidFill>
                <a:latin typeface="楷体_GB2312" panose="02010609030101010101" pitchFamily="49" charset="-122"/>
                <a:ea typeface="楷体_GB2312" panose="02010609030101010101" pitchFamily="49" charset="-122"/>
                <a:cs typeface="Arial" panose="020B0604020202020204" pitchFamily="34" charset="0"/>
              </a:rPr>
              <a:t> 了解中国的艺术瑰宝</a:t>
            </a:r>
            <a:endParaRPr lang="en-US" altLang="zh-CN" sz="3200" dirty="0" smtClean="0">
              <a:solidFill>
                <a:srgbClr val="772C03"/>
              </a:solidFill>
              <a:latin typeface="楷体_GB2312" panose="02010609030101010101" pitchFamily="49" charset="-122"/>
              <a:ea typeface="楷体_GB2312" panose="02010609030101010101" pitchFamily="49" charset="-122"/>
              <a:cs typeface="Arial" panose="020B0604020202020204" pitchFamily="34" charset="0"/>
            </a:endParaRPr>
          </a:p>
          <a:p>
            <a:pPr defTabSz="878205">
              <a:lnSpc>
                <a:spcPct val="150000"/>
              </a:lnSpc>
              <a:buSzPct val="111000"/>
              <a:buFont typeface="Arial" panose="020B0604020202020204" pitchFamily="34" charset="0"/>
              <a:buChar char="•"/>
            </a:pPr>
            <a:r>
              <a:rPr lang="zh-CN" altLang="en-US" sz="3200" dirty="0" smtClean="0">
                <a:solidFill>
                  <a:srgbClr val="772C03"/>
                </a:solidFill>
                <a:latin typeface="楷体_GB2312" panose="02010609030101010101" pitchFamily="49" charset="-122"/>
                <a:ea typeface="楷体_GB2312" panose="02010609030101010101" pitchFamily="49" charset="-122"/>
                <a:cs typeface="Arial" panose="020B0604020202020204" pitchFamily="34" charset="0"/>
              </a:rPr>
              <a:t> 掌握有关艺术分类的基本词汇</a:t>
            </a:r>
            <a:endParaRPr lang="en-US" altLang="zh-CN" sz="3200" dirty="0" smtClean="0">
              <a:solidFill>
                <a:srgbClr val="772C03"/>
              </a:solidFill>
              <a:latin typeface="楷体_GB2312" panose="02010609030101010101" pitchFamily="49" charset="-122"/>
              <a:ea typeface="楷体_GB2312" panose="02010609030101010101" pitchFamily="49" charset="-122"/>
              <a:cs typeface="Arial" panose="020B0604020202020204" pitchFamily="34" charset="0"/>
            </a:endParaRPr>
          </a:p>
          <a:p>
            <a:pPr defTabSz="87820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zh-CN" altLang="en-US" sz="3200" dirty="0">
              <a:solidFill>
                <a:srgbClr val="772C03"/>
              </a:solidFill>
              <a:latin typeface="楷体" panose="02010609060101010101" charset="-122"/>
              <a:ea typeface="楷体" panose="02010609060101010101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灯片编号占位符 1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</a:ln>
        </p:spPr>
        <p:txBody>
          <a:bodyPr/>
          <a:lstStyle/>
          <a:p>
            <a:fld id="{6DC83767-297E-4BF8-845B-5970FB2FB146}" type="slidenum">
              <a:rPr lang="zh-CN" altLang="en-US"/>
            </a:fld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1714480" y="1071550"/>
            <a:ext cx="59714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 smtClean="0">
                <a:solidFill>
                  <a:schemeClr val="accent6">
                    <a:lumMod val="50000"/>
                  </a:schemeClr>
                </a:solidFill>
              </a:rPr>
              <a:t>Facial Make-up and Costume in Beijing Opera</a:t>
            </a:r>
            <a:endParaRPr lang="zh-CN" altLang="en-US" sz="24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857224" y="1643054"/>
            <a:ext cx="500066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endParaRPr lang="en-US" altLang="zh-CN" sz="2400" dirty="0"/>
          </a:p>
        </p:txBody>
      </p:sp>
      <p:grpSp>
        <p:nvGrpSpPr>
          <p:cNvPr id="2" name="组合 3"/>
          <p:cNvGrpSpPr/>
          <p:nvPr/>
        </p:nvGrpSpPr>
        <p:grpSpPr bwMode="auto">
          <a:xfrm>
            <a:off x="0" y="579233"/>
            <a:ext cx="9144000" cy="420086"/>
            <a:chOff x="0" y="133158"/>
            <a:chExt cx="9144000" cy="420086"/>
          </a:xfrm>
        </p:grpSpPr>
        <p:cxnSp>
          <p:nvCxnSpPr>
            <p:cNvPr id="15" name="直接连接符 14"/>
            <p:cNvCxnSpPr/>
            <p:nvPr/>
          </p:nvCxnSpPr>
          <p:spPr>
            <a:xfrm>
              <a:off x="4859338" y="343994"/>
              <a:ext cx="4284662" cy="0"/>
            </a:xfrm>
            <a:prstGeom prst="line">
              <a:avLst/>
            </a:prstGeom>
            <a:ln>
              <a:solidFill>
                <a:srgbClr val="A71F1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6" name="Picture 5" descr="G:\360data\重要数据\桌面\东京国际朝日学院\素材\kiri-kiku0156498982.png"/>
            <p:cNvPicPr>
              <a:picLocks noChangeAspect="1" noChangeArrowheads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 bwMode="auto">
            <a:xfrm>
              <a:off x="4361957" y="133158"/>
              <a:ext cx="420086" cy="4200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17" name="直接连接符 16"/>
            <p:cNvCxnSpPr/>
            <p:nvPr/>
          </p:nvCxnSpPr>
          <p:spPr>
            <a:xfrm>
              <a:off x="0" y="343994"/>
              <a:ext cx="4284663" cy="0"/>
            </a:xfrm>
            <a:prstGeom prst="line">
              <a:avLst/>
            </a:prstGeom>
            <a:ln>
              <a:solidFill>
                <a:srgbClr val="A71F1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8"/>
          <p:cNvSpPr txBox="1">
            <a:spLocks noChangeArrowheads="1"/>
          </p:cNvSpPr>
          <p:nvPr/>
        </p:nvSpPr>
        <p:spPr bwMode="auto">
          <a:xfrm>
            <a:off x="428596" y="142856"/>
            <a:ext cx="7929588" cy="64633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defTabSz="878205" eaLnBrk="1" hangingPunct="1">
              <a:lnSpc>
                <a:spcPct val="120000"/>
              </a:lnSpc>
            </a:pPr>
            <a:r>
              <a:rPr lang="en-US" altLang="zh-CN" sz="3000" dirty="0" smtClean="0">
                <a:solidFill>
                  <a:srgbClr val="772C03"/>
                </a:solidFill>
                <a:latin typeface="Aharoni" panose="02010803020104030203" pitchFamily="2" charset="-79"/>
                <a:ea typeface="经典繁毛楷" panose="02010609000101010101" pitchFamily="49" charset="-122"/>
                <a:cs typeface="Aharoni" panose="02010803020104030203" pitchFamily="2" charset="-79"/>
              </a:rPr>
              <a:t>Beijing Opera</a:t>
            </a:r>
            <a:endParaRPr lang="en-US" altLang="zh-CN" sz="3000" dirty="0" smtClean="0">
              <a:solidFill>
                <a:srgbClr val="772C03"/>
              </a:solidFill>
              <a:latin typeface="Aharoni" panose="02010803020104030203" pitchFamily="2" charset="-79"/>
              <a:ea typeface="经典繁毛楷" panose="02010609000101010101" pitchFamily="49" charset="-122"/>
              <a:cs typeface="Aharoni" panose="02010803020104030203" pitchFamily="2" charset="-79"/>
            </a:endParaRPr>
          </a:p>
        </p:txBody>
      </p:sp>
      <p:sp>
        <p:nvSpPr>
          <p:cNvPr id="18" name="TextBox 17"/>
          <p:cNvSpPr txBox="1"/>
          <p:nvPr/>
        </p:nvSpPr>
        <p:spPr bwMode="auto">
          <a:xfrm>
            <a:off x="1000100" y="1500178"/>
            <a:ext cx="7143800" cy="3194721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 rtlCol="0">
            <a:spAutoFit/>
          </a:bodyPr>
          <a:lstStyle/>
          <a:p>
            <a:pPr defTabSz="87820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solidFill>
                  <a:srgbClr val="772C03"/>
                </a:solidFill>
                <a:latin typeface="+mn-lt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2400" dirty="0" smtClean="0">
                <a:latin typeface="+mn-lt"/>
                <a:ea typeface="微软雅黑" panose="020B0503020204020204" pitchFamily="34" charset="-122"/>
                <a:cs typeface="Arial" panose="020B0604020202020204" pitchFamily="34" charset="0"/>
              </a:rPr>
              <a:t>different types of make-up are consistent with the </a:t>
            </a:r>
            <a:endParaRPr lang="en-US" altLang="zh-CN" sz="2400" dirty="0" smtClean="0">
              <a:latin typeface="+mn-lt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defTabSz="878205">
              <a:lnSpc>
                <a:spcPct val="120000"/>
              </a:lnSpc>
            </a:pPr>
            <a:r>
              <a:rPr lang="en-US" altLang="zh-CN" sz="2400" dirty="0" smtClean="0">
                <a:latin typeface="+mn-lt"/>
                <a:ea typeface="微软雅黑" panose="020B0503020204020204" pitchFamily="34" charset="-122"/>
                <a:cs typeface="Arial" panose="020B0604020202020204" pitchFamily="34" charset="0"/>
              </a:rPr>
              <a:t>  characters they perform </a:t>
            </a:r>
            <a:endParaRPr lang="en-US" altLang="zh-CN" sz="2400" dirty="0" smtClean="0">
              <a:latin typeface="+mn-lt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defTabSz="87820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latin typeface="+mn-lt"/>
                <a:ea typeface="微软雅黑" panose="020B0503020204020204" pitchFamily="34" charset="-122"/>
                <a:cs typeface="Arial" panose="020B0604020202020204" pitchFamily="34" charset="0"/>
              </a:rPr>
              <a:t> to understand the color and the pattern and lines </a:t>
            </a:r>
            <a:endParaRPr lang="en-US" altLang="zh-CN" sz="2400" dirty="0" smtClean="0">
              <a:latin typeface="+mn-lt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defTabSz="878205">
              <a:lnSpc>
                <a:spcPct val="120000"/>
              </a:lnSpc>
            </a:pPr>
            <a:r>
              <a:rPr lang="en-US" altLang="zh-CN" sz="2400" dirty="0" smtClean="0">
                <a:latin typeface="+mn-lt"/>
                <a:ea typeface="微软雅黑" panose="020B0503020204020204" pitchFamily="34" charset="-122"/>
                <a:cs typeface="Arial" panose="020B0604020202020204" pitchFamily="34" charset="0"/>
              </a:rPr>
              <a:t>  drawn on the face are the two ways to distinguish a  </a:t>
            </a:r>
            <a:endParaRPr lang="en-US" altLang="zh-CN" sz="2400" dirty="0" smtClean="0">
              <a:latin typeface="+mn-lt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defTabSz="878205">
              <a:lnSpc>
                <a:spcPct val="120000"/>
              </a:lnSpc>
            </a:pPr>
            <a:r>
              <a:rPr lang="en-US" altLang="zh-CN" sz="2400" dirty="0" smtClean="0">
                <a:latin typeface="+mn-lt"/>
                <a:ea typeface="微软雅黑" panose="020B0503020204020204" pitchFamily="34" charset="-122"/>
                <a:cs typeface="Arial" panose="020B0604020202020204" pitchFamily="34" charset="0"/>
              </a:rPr>
              <a:t>  character’s role or personality </a:t>
            </a:r>
            <a:endParaRPr lang="en-US" altLang="zh-CN" sz="2400" dirty="0" smtClean="0">
              <a:latin typeface="+mn-lt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defTabSz="87820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latin typeface="+mn-lt"/>
                <a:ea typeface="微软雅黑" panose="020B0503020204020204" pitchFamily="34" charset="-122"/>
                <a:cs typeface="Arial" panose="020B0604020202020204" pitchFamily="34" charset="0"/>
              </a:rPr>
              <a:t>  different colors and forms of costume can be found </a:t>
            </a:r>
            <a:endParaRPr lang="en-US" altLang="zh-CN" sz="2400" dirty="0" smtClean="0">
              <a:latin typeface="+mn-lt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defTabSz="878205">
              <a:lnSpc>
                <a:spcPct val="120000"/>
              </a:lnSpc>
            </a:pPr>
            <a:r>
              <a:rPr lang="en-US" altLang="zh-CN" sz="2400" dirty="0" smtClean="0">
                <a:latin typeface="+mn-lt"/>
                <a:ea typeface="微软雅黑" panose="020B0503020204020204" pitchFamily="34" charset="-122"/>
                <a:cs typeface="Arial" panose="020B0604020202020204" pitchFamily="34" charset="0"/>
              </a:rPr>
              <a:t>   for different characters </a:t>
            </a:r>
            <a:endParaRPr lang="en-US" altLang="zh-CN" sz="2400" dirty="0" smtClean="0">
              <a:latin typeface="+mn-lt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14" name="Picture 11" descr="F:\中国文化概况\98b4bcb176a3bc480823025d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000"/>
          <a:stretch>
            <a:fillRect/>
          </a:stretch>
        </p:blipFill>
        <p:spPr bwMode="auto">
          <a:xfrm>
            <a:off x="1095960" y="4572012"/>
            <a:ext cx="788035" cy="1000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2" descr="F:\中国文化概况\706b0bf3413f1c4c342acc25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001"/>
          <a:stretch>
            <a:fillRect/>
          </a:stretch>
        </p:blipFill>
        <p:spPr bwMode="auto">
          <a:xfrm>
            <a:off x="3143240" y="4572012"/>
            <a:ext cx="779105" cy="1000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13" descr="F:\中国文化概况\1352870043d7cc9be950cdc9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571"/>
          <a:stretch>
            <a:fillRect/>
          </a:stretch>
        </p:blipFill>
        <p:spPr bwMode="auto">
          <a:xfrm>
            <a:off x="5288647" y="4572012"/>
            <a:ext cx="789523" cy="1000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4" descr="F:\中国文化概况\f391d7cd796b6b4d0eb3450e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143"/>
          <a:stretch>
            <a:fillRect/>
          </a:stretch>
        </p:blipFill>
        <p:spPr bwMode="auto">
          <a:xfrm>
            <a:off x="7412126" y="4572012"/>
            <a:ext cx="780593" cy="1000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灯片编号占位符 1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</a:ln>
        </p:spPr>
        <p:txBody>
          <a:bodyPr/>
          <a:lstStyle/>
          <a:p>
            <a:fld id="{6DC83767-297E-4BF8-845B-5970FB2FB146}" type="slidenum">
              <a:rPr lang="zh-CN" altLang="en-US"/>
            </a:fld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1571604" y="1071550"/>
            <a:ext cx="584557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 smtClean="0">
                <a:solidFill>
                  <a:schemeClr val="accent6">
                    <a:lumMod val="75000"/>
                  </a:schemeClr>
                </a:solidFill>
              </a:rPr>
              <a:t>Can you tell the color code of painted faces? </a:t>
            </a:r>
            <a:endParaRPr lang="zh-CN" altLang="en-US" sz="24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857224" y="1643054"/>
            <a:ext cx="500066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endParaRPr lang="en-US" altLang="zh-CN" sz="2400" dirty="0"/>
          </a:p>
        </p:txBody>
      </p:sp>
      <p:grpSp>
        <p:nvGrpSpPr>
          <p:cNvPr id="2" name="组合 3"/>
          <p:cNvGrpSpPr/>
          <p:nvPr/>
        </p:nvGrpSpPr>
        <p:grpSpPr bwMode="auto">
          <a:xfrm>
            <a:off x="0" y="579233"/>
            <a:ext cx="9144000" cy="420086"/>
            <a:chOff x="0" y="133158"/>
            <a:chExt cx="9144000" cy="420086"/>
          </a:xfrm>
        </p:grpSpPr>
        <p:cxnSp>
          <p:nvCxnSpPr>
            <p:cNvPr id="15" name="直接连接符 14"/>
            <p:cNvCxnSpPr/>
            <p:nvPr/>
          </p:nvCxnSpPr>
          <p:spPr>
            <a:xfrm>
              <a:off x="4859338" y="343994"/>
              <a:ext cx="4284662" cy="0"/>
            </a:xfrm>
            <a:prstGeom prst="line">
              <a:avLst/>
            </a:prstGeom>
            <a:ln>
              <a:solidFill>
                <a:srgbClr val="A71F1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6" name="Picture 5" descr="G:\360data\重要数据\桌面\东京国际朝日学院\素材\kiri-kiku0156498982.png"/>
            <p:cNvPicPr>
              <a:picLocks noChangeAspect="1" noChangeArrowheads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 bwMode="auto">
            <a:xfrm>
              <a:off x="4361957" y="133158"/>
              <a:ext cx="420086" cy="4200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17" name="直接连接符 16"/>
            <p:cNvCxnSpPr/>
            <p:nvPr/>
          </p:nvCxnSpPr>
          <p:spPr>
            <a:xfrm>
              <a:off x="0" y="343994"/>
              <a:ext cx="4284663" cy="0"/>
            </a:xfrm>
            <a:prstGeom prst="line">
              <a:avLst/>
            </a:prstGeom>
            <a:ln>
              <a:solidFill>
                <a:srgbClr val="A71F1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8"/>
          <p:cNvSpPr txBox="1">
            <a:spLocks noChangeArrowheads="1"/>
          </p:cNvSpPr>
          <p:nvPr/>
        </p:nvSpPr>
        <p:spPr bwMode="auto">
          <a:xfrm>
            <a:off x="428596" y="142856"/>
            <a:ext cx="7929588" cy="64633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defTabSz="878205" eaLnBrk="1" hangingPunct="1">
              <a:lnSpc>
                <a:spcPct val="120000"/>
              </a:lnSpc>
            </a:pPr>
            <a:r>
              <a:rPr lang="en-US" altLang="zh-CN" sz="3000" dirty="0" smtClean="0">
                <a:solidFill>
                  <a:srgbClr val="772C03"/>
                </a:solidFill>
                <a:latin typeface="Aharoni" panose="02010803020104030203" pitchFamily="2" charset="-79"/>
                <a:ea typeface="经典繁毛楷" panose="02010609000101010101" pitchFamily="49" charset="-122"/>
                <a:cs typeface="Aharoni" panose="02010803020104030203" pitchFamily="2" charset="-79"/>
              </a:rPr>
              <a:t>Beijing Opera</a:t>
            </a:r>
            <a:endParaRPr lang="en-US" altLang="zh-CN" sz="3000" dirty="0" smtClean="0">
              <a:solidFill>
                <a:srgbClr val="772C03"/>
              </a:solidFill>
              <a:latin typeface="Aharoni" panose="02010803020104030203" pitchFamily="2" charset="-79"/>
              <a:ea typeface="经典繁毛楷" panose="02010609000101010101" pitchFamily="49" charset="-122"/>
              <a:cs typeface="Aharoni" panose="02010803020104030203" pitchFamily="2" charset="-79"/>
            </a:endParaRPr>
          </a:p>
        </p:txBody>
      </p:sp>
      <p:pic>
        <p:nvPicPr>
          <p:cNvPr id="1026" name="Picture 2" descr="http://www.asean168.com/uploadfile/2015/0117/20150117030528169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57422" y="1785930"/>
            <a:ext cx="4110020" cy="329867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灯片编号占位符 1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</a:ln>
        </p:spPr>
        <p:txBody>
          <a:bodyPr/>
          <a:lstStyle/>
          <a:p>
            <a:fld id="{AE6F6D0D-4381-4EB1-9191-FA7DE86B0BF3}" type="slidenum">
              <a:rPr lang="zh-CN" altLang="en-US"/>
            </a:fld>
            <a:endParaRPr lang="zh-CN" altLang="en-US"/>
          </a:p>
        </p:txBody>
      </p:sp>
      <p:grpSp>
        <p:nvGrpSpPr>
          <p:cNvPr id="2" name="组合 4"/>
          <p:cNvGrpSpPr/>
          <p:nvPr/>
        </p:nvGrpSpPr>
        <p:grpSpPr bwMode="auto">
          <a:xfrm>
            <a:off x="0" y="507986"/>
            <a:ext cx="9144000" cy="420688"/>
            <a:chOff x="0" y="133158"/>
            <a:chExt cx="9144000" cy="420086"/>
          </a:xfrm>
        </p:grpSpPr>
        <p:cxnSp>
          <p:nvCxnSpPr>
            <p:cNvPr id="6" name="直接连接符 5"/>
            <p:cNvCxnSpPr/>
            <p:nvPr/>
          </p:nvCxnSpPr>
          <p:spPr>
            <a:xfrm>
              <a:off x="4859338" y="343994"/>
              <a:ext cx="4284662" cy="0"/>
            </a:xfrm>
            <a:prstGeom prst="line">
              <a:avLst/>
            </a:prstGeom>
            <a:ln>
              <a:solidFill>
                <a:srgbClr val="A71F1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9466" name="Picture 5" descr="G:\360data\重要数据\桌面\东京国际朝日学院\素材\kiri-kiku0156498982.png"/>
            <p:cNvPicPr>
              <a:picLocks noChangeAspect="1" noChangeArrowheads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 bwMode="auto">
            <a:xfrm>
              <a:off x="4361957" y="133158"/>
              <a:ext cx="420086" cy="4200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8" name="直接连接符 7"/>
            <p:cNvCxnSpPr/>
            <p:nvPr/>
          </p:nvCxnSpPr>
          <p:spPr>
            <a:xfrm>
              <a:off x="0" y="343994"/>
              <a:ext cx="4284663" cy="0"/>
            </a:xfrm>
            <a:prstGeom prst="line">
              <a:avLst/>
            </a:prstGeom>
            <a:ln>
              <a:solidFill>
                <a:srgbClr val="A71F1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461" name="TextBox 8"/>
          <p:cNvSpPr txBox="1">
            <a:spLocks noChangeArrowheads="1"/>
          </p:cNvSpPr>
          <p:nvPr/>
        </p:nvSpPr>
        <p:spPr bwMode="auto">
          <a:xfrm>
            <a:off x="-2" y="55069"/>
            <a:ext cx="5572134" cy="64633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algn="ctr" defTabSz="878205" eaLnBrk="1" hangingPunct="1">
              <a:lnSpc>
                <a:spcPct val="120000"/>
              </a:lnSpc>
            </a:pPr>
            <a:r>
              <a:rPr lang="en-US" altLang="zh-CN" sz="3000" dirty="0" smtClean="0">
                <a:solidFill>
                  <a:srgbClr val="772C03"/>
                </a:solidFill>
                <a:latin typeface="Aharoni" panose="02010803020104030203" pitchFamily="2" charset="-79"/>
                <a:ea typeface="经典繁毛楷" panose="02010609000101010101" pitchFamily="49" charset="-122"/>
                <a:cs typeface="Aharoni" panose="02010803020104030203" pitchFamily="2" charset="-79"/>
              </a:rPr>
              <a:t>Traditional Operas</a:t>
            </a:r>
            <a:endParaRPr lang="en-US" altLang="zh-CN" sz="3000" dirty="0" smtClean="0">
              <a:solidFill>
                <a:srgbClr val="772C03"/>
              </a:solidFill>
              <a:latin typeface="Aharoni" panose="02010803020104030203" pitchFamily="2" charset="-79"/>
              <a:ea typeface="经典繁毛楷" panose="02010609000101010101" pitchFamily="49" charset="-122"/>
              <a:cs typeface="Aharoni" panose="02010803020104030203" pitchFamily="2" charset="-79"/>
            </a:endParaRPr>
          </a:p>
        </p:txBody>
      </p:sp>
      <p:sp>
        <p:nvSpPr>
          <p:cNvPr id="12" name="矩形 11"/>
          <p:cNvSpPr/>
          <p:nvPr/>
        </p:nvSpPr>
        <p:spPr bwMode="auto">
          <a:xfrm>
            <a:off x="1214414" y="1357302"/>
            <a:ext cx="6858048" cy="3505200"/>
          </a:xfrm>
          <a:prstGeom prst="rect">
            <a:avLst/>
          </a:prstGeom>
          <a:noFill/>
          <a:ln w="952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1428728" y="2134083"/>
            <a:ext cx="6786610" cy="17235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  <a:buClr>
                <a:schemeClr val="accent6">
                  <a:lumMod val="50000"/>
                </a:schemeClr>
              </a:buClr>
              <a:buSzPct val="65000"/>
              <a:buFont typeface="Wingdings" panose="05000000000000000000" pitchFamily="2" charset="2"/>
              <a:buChar char="l"/>
            </a:pPr>
            <a:r>
              <a:rPr lang="en-US" altLang="zh-CN" sz="2400" dirty="0" smtClean="0">
                <a:solidFill>
                  <a:schemeClr val="accent6">
                    <a:lumMod val="50000"/>
                  </a:schemeClr>
                </a:solidFill>
                <a:latin typeface="+mn-lt"/>
              </a:rPr>
              <a:t>  Beijing Opera</a:t>
            </a:r>
            <a:endParaRPr lang="en-US" altLang="zh-CN" sz="2400" dirty="0" smtClean="0">
              <a:solidFill>
                <a:schemeClr val="accent6">
                  <a:lumMod val="50000"/>
                </a:schemeClr>
              </a:solidFill>
              <a:latin typeface="+mn-lt"/>
            </a:endParaRPr>
          </a:p>
          <a:p>
            <a:pPr>
              <a:spcBef>
                <a:spcPts val="600"/>
              </a:spcBef>
              <a:spcAft>
                <a:spcPts val="600"/>
              </a:spcAft>
              <a:buClr>
                <a:schemeClr val="accent6">
                  <a:lumMod val="50000"/>
                </a:schemeClr>
              </a:buClr>
              <a:buSzPct val="65000"/>
              <a:buFont typeface="Wingdings" panose="05000000000000000000" pitchFamily="2" charset="2"/>
              <a:buChar char="l"/>
            </a:pPr>
            <a:r>
              <a:rPr lang="en-US" altLang="zh-CN" sz="2400" dirty="0" smtClean="0">
                <a:solidFill>
                  <a:schemeClr val="accent6">
                    <a:lumMod val="50000"/>
                  </a:schemeClr>
                </a:solidFill>
                <a:latin typeface="+mn-lt"/>
              </a:rPr>
              <a:t>  </a:t>
            </a:r>
            <a:r>
              <a:rPr lang="en-US" altLang="zh-CN" sz="2400" b="1" dirty="0" smtClean="0">
                <a:solidFill>
                  <a:schemeClr val="accent6">
                    <a:lumMod val="50000"/>
                  </a:schemeClr>
                </a:solidFill>
                <a:latin typeface="+mn-lt"/>
              </a:rPr>
              <a:t>Other Major Traditional Chinese Operas (</a:t>
            </a:r>
            <a:r>
              <a:rPr lang="en-US" altLang="zh-CN" sz="2400" b="1" i="1" dirty="0" err="1" smtClean="0">
                <a:solidFill>
                  <a:schemeClr val="accent6">
                    <a:lumMod val="50000"/>
                  </a:schemeClr>
                </a:solidFill>
                <a:latin typeface="+mn-lt"/>
              </a:rPr>
              <a:t>Kungqu</a:t>
            </a:r>
            <a:r>
              <a:rPr lang="en-US" altLang="zh-CN" sz="2400" b="1" dirty="0" smtClean="0">
                <a:solidFill>
                  <a:schemeClr val="accent6">
                    <a:lumMod val="50000"/>
                  </a:schemeClr>
                </a:solidFill>
                <a:latin typeface="+mn-lt"/>
              </a:rPr>
              <a:t> Opera, Henan Opera, Sichuan Opera, </a:t>
            </a:r>
            <a:r>
              <a:rPr lang="en-US" altLang="zh-CN" sz="2400" b="1" dirty="0" err="1" smtClean="0">
                <a:solidFill>
                  <a:schemeClr val="accent6">
                    <a:lumMod val="50000"/>
                  </a:schemeClr>
                </a:solidFill>
                <a:latin typeface="+mn-lt"/>
              </a:rPr>
              <a:t>Shaoxing</a:t>
            </a:r>
            <a:r>
              <a:rPr lang="en-US" altLang="zh-CN" sz="2400" b="1" dirty="0" smtClean="0">
                <a:solidFill>
                  <a:schemeClr val="accent6">
                    <a:lumMod val="50000"/>
                  </a:schemeClr>
                </a:solidFill>
                <a:latin typeface="+mn-lt"/>
              </a:rPr>
              <a:t> Opera, </a:t>
            </a:r>
            <a:r>
              <a:rPr lang="en-US" altLang="zh-CN" sz="2400" b="1" i="1" dirty="0" err="1" smtClean="0">
                <a:solidFill>
                  <a:schemeClr val="accent6">
                    <a:lumMod val="50000"/>
                  </a:schemeClr>
                </a:solidFill>
                <a:latin typeface="+mn-lt"/>
              </a:rPr>
              <a:t>Huangmei</a:t>
            </a:r>
            <a:r>
              <a:rPr lang="en-US" altLang="zh-CN" sz="2400" b="1" dirty="0" smtClean="0">
                <a:solidFill>
                  <a:schemeClr val="accent6">
                    <a:lumMod val="50000"/>
                  </a:schemeClr>
                </a:solidFill>
                <a:latin typeface="+mn-lt"/>
              </a:rPr>
              <a:t> Opera)</a:t>
            </a:r>
            <a:endParaRPr lang="en-US" altLang="zh-CN" sz="2400" b="1" dirty="0" smtClean="0">
              <a:solidFill>
                <a:schemeClr val="accent6">
                  <a:lumMod val="50000"/>
                </a:schemeClr>
              </a:solidFill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 override="childStyle">
                                        <p:cTn id="10" dur="20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灯片编号占位符 1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</a:ln>
        </p:spPr>
        <p:txBody>
          <a:bodyPr/>
          <a:lstStyle/>
          <a:p>
            <a:fld id="{6DC83767-297E-4BF8-845B-5970FB2FB146}" type="slidenum">
              <a:rPr lang="zh-CN" altLang="en-US"/>
            </a:fld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57224" y="1643054"/>
            <a:ext cx="500066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endParaRPr lang="en-US" altLang="zh-CN" sz="2400" dirty="0"/>
          </a:p>
        </p:txBody>
      </p:sp>
      <p:grpSp>
        <p:nvGrpSpPr>
          <p:cNvPr id="2" name="组合 3"/>
          <p:cNvGrpSpPr/>
          <p:nvPr/>
        </p:nvGrpSpPr>
        <p:grpSpPr bwMode="auto">
          <a:xfrm>
            <a:off x="0" y="579233"/>
            <a:ext cx="9144000" cy="420086"/>
            <a:chOff x="0" y="133158"/>
            <a:chExt cx="9144000" cy="420086"/>
          </a:xfrm>
        </p:grpSpPr>
        <p:cxnSp>
          <p:nvCxnSpPr>
            <p:cNvPr id="15" name="直接连接符 14"/>
            <p:cNvCxnSpPr/>
            <p:nvPr/>
          </p:nvCxnSpPr>
          <p:spPr>
            <a:xfrm>
              <a:off x="4859338" y="343994"/>
              <a:ext cx="4284662" cy="0"/>
            </a:xfrm>
            <a:prstGeom prst="line">
              <a:avLst/>
            </a:prstGeom>
            <a:ln>
              <a:solidFill>
                <a:srgbClr val="A71F1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6" name="Picture 5" descr="G:\360data\重要数据\桌面\东京国际朝日学院\素材\kiri-kiku0156498982.png"/>
            <p:cNvPicPr>
              <a:picLocks noChangeAspect="1" noChangeArrowheads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 bwMode="auto">
            <a:xfrm>
              <a:off x="4361957" y="133158"/>
              <a:ext cx="420086" cy="4200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17" name="直接连接符 16"/>
            <p:cNvCxnSpPr/>
            <p:nvPr/>
          </p:nvCxnSpPr>
          <p:spPr>
            <a:xfrm>
              <a:off x="0" y="343994"/>
              <a:ext cx="4284663" cy="0"/>
            </a:xfrm>
            <a:prstGeom prst="line">
              <a:avLst/>
            </a:prstGeom>
            <a:ln>
              <a:solidFill>
                <a:srgbClr val="A71F1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8"/>
          <p:cNvSpPr txBox="1">
            <a:spLocks noChangeArrowheads="1"/>
          </p:cNvSpPr>
          <p:nvPr/>
        </p:nvSpPr>
        <p:spPr bwMode="auto">
          <a:xfrm>
            <a:off x="428596" y="142856"/>
            <a:ext cx="7929588" cy="64633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defTabSz="878205" eaLnBrk="1" hangingPunct="1">
              <a:lnSpc>
                <a:spcPct val="120000"/>
              </a:lnSpc>
            </a:pPr>
            <a:r>
              <a:rPr lang="en-US" altLang="zh-CN" sz="3000" dirty="0" smtClean="0">
                <a:solidFill>
                  <a:srgbClr val="772C03"/>
                </a:solidFill>
                <a:latin typeface="Aharoni" panose="02010803020104030203" pitchFamily="2" charset="-79"/>
                <a:ea typeface="经典繁毛楷" panose="02010609000101010101" pitchFamily="49" charset="-122"/>
                <a:cs typeface="Aharoni" panose="02010803020104030203" pitchFamily="2" charset="-79"/>
              </a:rPr>
              <a:t>Other Major Traditional Chinese Operas</a:t>
            </a:r>
            <a:endParaRPr lang="en-US" altLang="zh-CN" sz="3000" dirty="0" smtClean="0">
              <a:solidFill>
                <a:srgbClr val="772C03"/>
              </a:solidFill>
              <a:latin typeface="Aharoni" panose="02010803020104030203" pitchFamily="2" charset="-79"/>
              <a:ea typeface="经典繁毛楷" panose="02010609000101010101" pitchFamily="49" charset="-122"/>
              <a:cs typeface="Aharoni" panose="02010803020104030203" pitchFamily="2" charset="-79"/>
            </a:endParaRPr>
          </a:p>
        </p:txBody>
      </p:sp>
      <p:pic>
        <p:nvPicPr>
          <p:cNvPr id="66562" name="Picture 2" descr="http://p8.qhimg.com/t0107ea527bbe96b8f5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1472" y="1285864"/>
            <a:ext cx="2443135" cy="1457309"/>
          </a:xfrm>
          <a:prstGeom prst="rect">
            <a:avLst/>
          </a:prstGeom>
          <a:noFill/>
        </p:spPr>
      </p:pic>
      <p:pic>
        <p:nvPicPr>
          <p:cNvPr id="66564" name="Picture 4" descr="http://www.microfotos.com/pic/1/183/18370/1837064preview4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28992" y="1214426"/>
            <a:ext cx="2285984" cy="1523990"/>
          </a:xfrm>
          <a:prstGeom prst="rect">
            <a:avLst/>
          </a:prstGeom>
          <a:noFill/>
        </p:spPr>
      </p:pic>
      <p:pic>
        <p:nvPicPr>
          <p:cNvPr id="66566" name="Picture 6" descr="http://www.scwmw.gov.cn/wmzh/whgb/201106/W020110612734910608267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72198" y="1214426"/>
            <a:ext cx="2071662" cy="1553747"/>
          </a:xfrm>
          <a:prstGeom prst="rect">
            <a:avLst/>
          </a:prstGeom>
          <a:noFill/>
        </p:spPr>
      </p:pic>
      <p:pic>
        <p:nvPicPr>
          <p:cNvPr id="66568" name="Picture 8" descr="http://www.51qilv.com/gonglue/uploads/201207/13433612491EmEmkS4_s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000232" y="3286128"/>
            <a:ext cx="2238344" cy="1678758"/>
          </a:xfrm>
          <a:prstGeom prst="rect">
            <a:avLst/>
          </a:prstGeom>
          <a:noFill/>
        </p:spPr>
      </p:pic>
      <p:pic>
        <p:nvPicPr>
          <p:cNvPr id="66570" name="Picture 10" descr="http://img.bimg.126.net/photo/lNs-AEtxOk3pkRU_r60F_w==/4856850723142941306.jp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143504" y="3286128"/>
            <a:ext cx="2488611" cy="171449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 bwMode="auto">
          <a:xfrm>
            <a:off x="928662" y="2786062"/>
            <a:ext cx="1928826" cy="43704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 rtlCol="0">
            <a:spAutoFit/>
          </a:bodyPr>
          <a:lstStyle/>
          <a:p>
            <a:pPr defTabSz="878205">
              <a:lnSpc>
                <a:spcPct val="120000"/>
              </a:lnSpc>
            </a:pPr>
            <a:r>
              <a:rPr lang="en-US" altLang="zh-CN" sz="2000" i="1" dirty="0" err="1" smtClean="0">
                <a:latin typeface="+mn-lt"/>
                <a:ea typeface="微软雅黑" panose="020B0503020204020204" pitchFamily="34" charset="-122"/>
                <a:cs typeface="Arial" panose="020B0604020202020204" pitchFamily="34" charset="0"/>
              </a:rPr>
              <a:t>Kunqu</a:t>
            </a:r>
            <a:r>
              <a:rPr lang="en-US" altLang="zh-CN" sz="2000" dirty="0" smtClean="0">
                <a:latin typeface="+mn-lt"/>
                <a:ea typeface="微软雅黑" panose="020B0503020204020204" pitchFamily="34" charset="-122"/>
                <a:cs typeface="Arial" panose="020B0604020202020204" pitchFamily="34" charset="0"/>
              </a:rPr>
              <a:t> Opera</a:t>
            </a:r>
            <a:endParaRPr lang="zh-CN" altLang="en-US" sz="2000" dirty="0">
              <a:latin typeface="+mn-lt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4" name="TextBox 23"/>
          <p:cNvSpPr txBox="1"/>
          <p:nvPr/>
        </p:nvSpPr>
        <p:spPr bwMode="auto">
          <a:xfrm>
            <a:off x="3714744" y="2786062"/>
            <a:ext cx="1928826" cy="43704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 rtlCol="0">
            <a:spAutoFit/>
          </a:bodyPr>
          <a:lstStyle/>
          <a:p>
            <a:pPr defTabSz="878205">
              <a:lnSpc>
                <a:spcPct val="120000"/>
              </a:lnSpc>
            </a:pPr>
            <a:r>
              <a:rPr lang="en-US" altLang="zh-CN" sz="2000" dirty="0" smtClean="0">
                <a:latin typeface="+mn-lt"/>
                <a:ea typeface="微软雅黑" panose="020B0503020204020204" pitchFamily="34" charset="-122"/>
                <a:cs typeface="Arial" panose="020B0604020202020204" pitchFamily="34" charset="0"/>
              </a:rPr>
              <a:t>Henan Opera</a:t>
            </a:r>
            <a:endParaRPr lang="zh-CN" altLang="en-US" sz="2000" dirty="0">
              <a:latin typeface="+mn-lt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5" name="TextBox 24"/>
          <p:cNvSpPr txBox="1"/>
          <p:nvPr/>
        </p:nvSpPr>
        <p:spPr bwMode="auto">
          <a:xfrm>
            <a:off x="6286512" y="2786062"/>
            <a:ext cx="1928826" cy="43704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 rtlCol="0">
            <a:spAutoFit/>
          </a:bodyPr>
          <a:lstStyle/>
          <a:p>
            <a:pPr defTabSz="878205">
              <a:lnSpc>
                <a:spcPct val="120000"/>
              </a:lnSpc>
            </a:pPr>
            <a:r>
              <a:rPr lang="en-US" altLang="zh-CN" sz="2000" dirty="0" smtClean="0">
                <a:latin typeface="+mn-lt"/>
                <a:ea typeface="微软雅黑" panose="020B0503020204020204" pitchFamily="34" charset="-122"/>
                <a:cs typeface="Arial" panose="020B0604020202020204" pitchFamily="34" charset="0"/>
              </a:rPr>
              <a:t>Sichuan Opera</a:t>
            </a:r>
            <a:endParaRPr lang="zh-CN" altLang="en-US" sz="2000" dirty="0">
              <a:latin typeface="+mn-lt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6" name="TextBox 25"/>
          <p:cNvSpPr txBox="1"/>
          <p:nvPr/>
        </p:nvSpPr>
        <p:spPr bwMode="auto">
          <a:xfrm>
            <a:off x="2143108" y="5000640"/>
            <a:ext cx="1928826" cy="43704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 rtlCol="0">
            <a:spAutoFit/>
          </a:bodyPr>
          <a:lstStyle/>
          <a:p>
            <a:pPr defTabSz="878205">
              <a:lnSpc>
                <a:spcPct val="120000"/>
              </a:lnSpc>
            </a:pPr>
            <a:r>
              <a:rPr lang="en-US" altLang="zh-CN" sz="2000" dirty="0" err="1" smtClean="0">
                <a:latin typeface="+mn-lt"/>
                <a:ea typeface="微软雅黑" panose="020B0503020204020204" pitchFamily="34" charset="-122"/>
                <a:cs typeface="Arial" panose="020B0604020202020204" pitchFamily="34" charset="0"/>
              </a:rPr>
              <a:t>Shaoxing</a:t>
            </a:r>
            <a:r>
              <a:rPr lang="en-US" altLang="zh-CN" sz="2000" dirty="0" smtClean="0">
                <a:latin typeface="+mn-lt"/>
                <a:ea typeface="微软雅黑" panose="020B0503020204020204" pitchFamily="34" charset="-122"/>
                <a:cs typeface="Arial" panose="020B0604020202020204" pitchFamily="34" charset="0"/>
              </a:rPr>
              <a:t> Opera</a:t>
            </a:r>
            <a:endParaRPr lang="zh-CN" altLang="en-US" sz="2000" dirty="0">
              <a:latin typeface="+mn-lt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7" name="TextBox 26"/>
          <p:cNvSpPr txBox="1"/>
          <p:nvPr/>
        </p:nvSpPr>
        <p:spPr bwMode="auto">
          <a:xfrm>
            <a:off x="5214942" y="5000640"/>
            <a:ext cx="2214578" cy="43704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 rtlCol="0">
            <a:spAutoFit/>
          </a:bodyPr>
          <a:lstStyle/>
          <a:p>
            <a:pPr defTabSz="878205">
              <a:lnSpc>
                <a:spcPct val="120000"/>
              </a:lnSpc>
            </a:pPr>
            <a:r>
              <a:rPr lang="en-US" altLang="zh-CN" sz="2000" dirty="0" err="1" smtClean="0">
                <a:latin typeface="+mn-lt"/>
                <a:ea typeface="微软雅黑" panose="020B0503020204020204" pitchFamily="34" charset="-122"/>
                <a:cs typeface="Arial" panose="020B0604020202020204" pitchFamily="34" charset="0"/>
              </a:rPr>
              <a:t>Huangmei</a:t>
            </a:r>
            <a:r>
              <a:rPr lang="en-US" altLang="zh-CN" sz="2000" dirty="0" smtClean="0">
                <a:latin typeface="+mn-lt"/>
                <a:ea typeface="微软雅黑" panose="020B0503020204020204" pitchFamily="34" charset="-122"/>
                <a:cs typeface="Arial" panose="020B0604020202020204" pitchFamily="34" charset="0"/>
              </a:rPr>
              <a:t> Opera</a:t>
            </a:r>
            <a:endParaRPr lang="zh-CN" altLang="en-US" sz="2000" dirty="0">
              <a:latin typeface="+mn-lt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65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65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65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65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65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65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65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65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65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65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灯片编号占位符 1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</a:ln>
        </p:spPr>
        <p:txBody>
          <a:bodyPr/>
          <a:lstStyle/>
          <a:p>
            <a:fld id="{6DC83767-297E-4BF8-845B-5970FB2FB146}" type="slidenum">
              <a:rPr lang="zh-CN" altLang="en-US"/>
            </a:fld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3643306" y="1071550"/>
            <a:ext cx="185672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i="1" dirty="0" err="1" smtClean="0">
                <a:solidFill>
                  <a:schemeClr val="accent6">
                    <a:lumMod val="50000"/>
                  </a:schemeClr>
                </a:solidFill>
              </a:rPr>
              <a:t>Kunqu</a:t>
            </a:r>
            <a:r>
              <a:rPr lang="en-US" altLang="zh-CN" sz="2400" b="1" i="1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altLang="zh-CN" sz="2400" b="1" dirty="0" smtClean="0">
                <a:solidFill>
                  <a:schemeClr val="accent6">
                    <a:lumMod val="50000"/>
                  </a:schemeClr>
                </a:solidFill>
              </a:rPr>
              <a:t>Opera</a:t>
            </a:r>
            <a:endParaRPr lang="zh-CN" altLang="en-US" sz="24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857224" y="1643054"/>
            <a:ext cx="500066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endParaRPr lang="en-US" altLang="zh-CN" sz="2400" dirty="0"/>
          </a:p>
        </p:txBody>
      </p:sp>
      <p:grpSp>
        <p:nvGrpSpPr>
          <p:cNvPr id="2" name="组合 3"/>
          <p:cNvGrpSpPr/>
          <p:nvPr/>
        </p:nvGrpSpPr>
        <p:grpSpPr bwMode="auto">
          <a:xfrm>
            <a:off x="0" y="579233"/>
            <a:ext cx="9144000" cy="420086"/>
            <a:chOff x="0" y="133158"/>
            <a:chExt cx="9144000" cy="420086"/>
          </a:xfrm>
        </p:grpSpPr>
        <p:cxnSp>
          <p:nvCxnSpPr>
            <p:cNvPr id="15" name="直接连接符 14"/>
            <p:cNvCxnSpPr/>
            <p:nvPr/>
          </p:nvCxnSpPr>
          <p:spPr>
            <a:xfrm>
              <a:off x="4859338" y="343994"/>
              <a:ext cx="4284662" cy="0"/>
            </a:xfrm>
            <a:prstGeom prst="line">
              <a:avLst/>
            </a:prstGeom>
            <a:ln>
              <a:solidFill>
                <a:srgbClr val="A71F1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6" name="Picture 5" descr="G:\360data\重要数据\桌面\东京国际朝日学院\素材\kiri-kiku0156498982.png"/>
            <p:cNvPicPr>
              <a:picLocks noChangeAspect="1" noChangeArrowheads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 bwMode="auto">
            <a:xfrm>
              <a:off x="4361957" y="133158"/>
              <a:ext cx="420086" cy="4200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17" name="直接连接符 16"/>
            <p:cNvCxnSpPr/>
            <p:nvPr/>
          </p:nvCxnSpPr>
          <p:spPr>
            <a:xfrm>
              <a:off x="0" y="343994"/>
              <a:ext cx="4284663" cy="0"/>
            </a:xfrm>
            <a:prstGeom prst="line">
              <a:avLst/>
            </a:prstGeom>
            <a:ln>
              <a:solidFill>
                <a:srgbClr val="A71F1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8"/>
          <p:cNvSpPr txBox="1">
            <a:spLocks noChangeArrowheads="1"/>
          </p:cNvSpPr>
          <p:nvPr/>
        </p:nvSpPr>
        <p:spPr bwMode="auto">
          <a:xfrm>
            <a:off x="428596" y="142856"/>
            <a:ext cx="7929588" cy="64633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defTabSz="878205" eaLnBrk="1" hangingPunct="1">
              <a:lnSpc>
                <a:spcPct val="120000"/>
              </a:lnSpc>
            </a:pPr>
            <a:r>
              <a:rPr lang="en-US" altLang="zh-CN" sz="3000" dirty="0" smtClean="0">
                <a:solidFill>
                  <a:srgbClr val="772C03"/>
                </a:solidFill>
                <a:latin typeface="Aharoni" panose="02010803020104030203" pitchFamily="2" charset="-79"/>
                <a:ea typeface="经典繁毛楷" panose="02010609000101010101" pitchFamily="49" charset="-122"/>
                <a:cs typeface="Aharoni" panose="02010803020104030203" pitchFamily="2" charset="-79"/>
              </a:rPr>
              <a:t>Other Major Traditional Chinese Operas</a:t>
            </a:r>
            <a:endParaRPr lang="en-US" altLang="zh-CN" sz="3000" dirty="0" smtClean="0">
              <a:solidFill>
                <a:srgbClr val="772C03"/>
              </a:solidFill>
              <a:latin typeface="Aharoni" panose="02010803020104030203" pitchFamily="2" charset="-79"/>
              <a:ea typeface="经典繁毛楷" panose="02010609000101010101" pitchFamily="49" charset="-122"/>
              <a:cs typeface="Aharoni" panose="02010803020104030203" pitchFamily="2" charset="-79"/>
            </a:endParaRPr>
          </a:p>
        </p:txBody>
      </p:sp>
      <p:sp>
        <p:nvSpPr>
          <p:cNvPr id="18" name="TextBox 17"/>
          <p:cNvSpPr txBox="1"/>
          <p:nvPr/>
        </p:nvSpPr>
        <p:spPr bwMode="auto">
          <a:xfrm>
            <a:off x="1000100" y="1785930"/>
            <a:ext cx="4786346" cy="2751522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 rtlCol="0">
            <a:spAutoFit/>
          </a:bodyPr>
          <a:lstStyle/>
          <a:p>
            <a:pPr defTabSz="87820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solidFill>
                  <a:srgbClr val="772C03"/>
                </a:solidFill>
                <a:latin typeface="+mn-lt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2400" dirty="0" smtClean="0">
                <a:latin typeface="+mn-lt"/>
                <a:ea typeface="微软雅黑" panose="020B0503020204020204" pitchFamily="34" charset="-122"/>
                <a:cs typeface="Arial" panose="020B0604020202020204" pitchFamily="34" charset="0"/>
              </a:rPr>
              <a:t>one of the oldest operatic forms </a:t>
            </a:r>
            <a:endParaRPr lang="en-US" altLang="zh-CN" sz="2400" dirty="0" smtClean="0">
              <a:latin typeface="+mn-lt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defTabSz="87820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latin typeface="+mn-lt"/>
                <a:ea typeface="微软雅黑" panose="020B0503020204020204" pitchFamily="34" charset="-122"/>
                <a:cs typeface="Arial" panose="020B0604020202020204" pitchFamily="34" charset="0"/>
              </a:rPr>
              <a:t> considered the mother of many </a:t>
            </a:r>
            <a:endParaRPr lang="en-US" altLang="zh-CN" sz="2400" dirty="0" smtClean="0">
              <a:latin typeface="+mn-lt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defTabSz="878205">
              <a:lnSpc>
                <a:spcPct val="120000"/>
              </a:lnSpc>
            </a:pPr>
            <a:r>
              <a:rPr lang="en-US" altLang="zh-CN" sz="2400" dirty="0" smtClean="0">
                <a:latin typeface="+mn-lt"/>
                <a:ea typeface="微软雅黑" panose="020B0503020204020204" pitchFamily="34" charset="-122"/>
                <a:cs typeface="Arial" panose="020B0604020202020204" pitchFamily="34" charset="0"/>
              </a:rPr>
              <a:t>   other types of traditional opera  </a:t>
            </a:r>
            <a:endParaRPr lang="en-US" altLang="zh-CN" sz="2400" dirty="0" smtClean="0">
              <a:latin typeface="+mn-lt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defTabSz="87820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latin typeface="+mn-lt"/>
                <a:ea typeface="微软雅黑" panose="020B0503020204020204" pitchFamily="34" charset="-122"/>
                <a:cs typeface="Arial" panose="020B0604020202020204" pitchFamily="34" charset="0"/>
              </a:rPr>
              <a:t> put on the list of the Oral and </a:t>
            </a:r>
            <a:endParaRPr lang="en-US" altLang="zh-CN" sz="2400" dirty="0" smtClean="0">
              <a:latin typeface="+mn-lt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defTabSz="878205">
              <a:lnSpc>
                <a:spcPct val="120000"/>
              </a:lnSpc>
            </a:pPr>
            <a:r>
              <a:rPr lang="en-US" altLang="zh-CN" sz="2400" dirty="0" smtClean="0">
                <a:latin typeface="+mn-lt"/>
                <a:ea typeface="微软雅黑" panose="020B0503020204020204" pitchFamily="34" charset="-122"/>
                <a:cs typeface="Arial" panose="020B0604020202020204" pitchFamily="34" charset="0"/>
              </a:rPr>
              <a:t>  Intangible Cultural Heritage by  </a:t>
            </a:r>
            <a:endParaRPr lang="en-US" altLang="zh-CN" sz="2400" dirty="0" smtClean="0">
              <a:latin typeface="+mn-lt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defTabSz="878205">
              <a:lnSpc>
                <a:spcPct val="120000"/>
              </a:lnSpc>
            </a:pPr>
            <a:r>
              <a:rPr lang="en-US" altLang="zh-CN" sz="2400" dirty="0" smtClean="0">
                <a:latin typeface="+mn-lt"/>
                <a:ea typeface="微软雅黑" panose="020B0503020204020204" pitchFamily="34" charset="-122"/>
                <a:cs typeface="Arial" panose="020B0604020202020204" pitchFamily="34" charset="0"/>
              </a:rPr>
              <a:t>  UNESCO </a:t>
            </a:r>
            <a:endParaRPr lang="en-US" altLang="zh-CN" sz="2400" dirty="0">
              <a:latin typeface="+mn-lt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13" name="Picture 2" descr="C:\Users\admin\Desktop\201008261456510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6446" y="1500178"/>
            <a:ext cx="2665074" cy="3219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7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2" dur="500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7" dur="500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2" dur="500"/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灯片编号占位符 1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</a:ln>
        </p:spPr>
        <p:txBody>
          <a:bodyPr/>
          <a:lstStyle/>
          <a:p>
            <a:fld id="{6DC83767-297E-4BF8-845B-5970FB2FB146}" type="slidenum">
              <a:rPr lang="zh-CN" altLang="en-US"/>
            </a:fld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3643306" y="1071550"/>
            <a:ext cx="186910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 smtClean="0">
                <a:solidFill>
                  <a:schemeClr val="accent6">
                    <a:lumMod val="50000"/>
                  </a:schemeClr>
                </a:solidFill>
              </a:rPr>
              <a:t>Henan Opera</a:t>
            </a:r>
            <a:endParaRPr lang="zh-CN" altLang="en-US" sz="24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857224" y="1643054"/>
            <a:ext cx="500066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endParaRPr lang="en-US" altLang="zh-CN" sz="2400" dirty="0"/>
          </a:p>
        </p:txBody>
      </p:sp>
      <p:grpSp>
        <p:nvGrpSpPr>
          <p:cNvPr id="2" name="组合 3"/>
          <p:cNvGrpSpPr/>
          <p:nvPr/>
        </p:nvGrpSpPr>
        <p:grpSpPr bwMode="auto">
          <a:xfrm>
            <a:off x="0" y="579233"/>
            <a:ext cx="9144000" cy="420086"/>
            <a:chOff x="0" y="133158"/>
            <a:chExt cx="9144000" cy="420086"/>
          </a:xfrm>
        </p:grpSpPr>
        <p:cxnSp>
          <p:nvCxnSpPr>
            <p:cNvPr id="15" name="直接连接符 14"/>
            <p:cNvCxnSpPr/>
            <p:nvPr/>
          </p:nvCxnSpPr>
          <p:spPr>
            <a:xfrm>
              <a:off x="4859338" y="343994"/>
              <a:ext cx="4284662" cy="0"/>
            </a:xfrm>
            <a:prstGeom prst="line">
              <a:avLst/>
            </a:prstGeom>
            <a:ln>
              <a:solidFill>
                <a:srgbClr val="A71F1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6" name="Picture 5" descr="G:\360data\重要数据\桌面\东京国际朝日学院\素材\kiri-kiku0156498982.png"/>
            <p:cNvPicPr>
              <a:picLocks noChangeAspect="1" noChangeArrowheads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 bwMode="auto">
            <a:xfrm>
              <a:off x="4361957" y="133158"/>
              <a:ext cx="420086" cy="4200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17" name="直接连接符 16"/>
            <p:cNvCxnSpPr/>
            <p:nvPr/>
          </p:nvCxnSpPr>
          <p:spPr>
            <a:xfrm>
              <a:off x="0" y="343994"/>
              <a:ext cx="4284663" cy="0"/>
            </a:xfrm>
            <a:prstGeom prst="line">
              <a:avLst/>
            </a:prstGeom>
            <a:ln>
              <a:solidFill>
                <a:srgbClr val="A71F1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8"/>
          <p:cNvSpPr txBox="1">
            <a:spLocks noChangeArrowheads="1"/>
          </p:cNvSpPr>
          <p:nvPr/>
        </p:nvSpPr>
        <p:spPr bwMode="auto">
          <a:xfrm>
            <a:off x="428596" y="142856"/>
            <a:ext cx="7929588" cy="64633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defTabSz="878205" eaLnBrk="1" hangingPunct="1">
              <a:lnSpc>
                <a:spcPct val="120000"/>
              </a:lnSpc>
            </a:pPr>
            <a:r>
              <a:rPr lang="en-US" altLang="zh-CN" sz="3000" dirty="0" smtClean="0">
                <a:solidFill>
                  <a:srgbClr val="772C03"/>
                </a:solidFill>
                <a:latin typeface="Aharoni" panose="02010803020104030203" pitchFamily="2" charset="-79"/>
                <a:ea typeface="经典繁毛楷" panose="02010609000101010101" pitchFamily="49" charset="-122"/>
                <a:cs typeface="Aharoni" panose="02010803020104030203" pitchFamily="2" charset="-79"/>
              </a:rPr>
              <a:t>Other Major Traditional Chinese Operas</a:t>
            </a:r>
            <a:endParaRPr lang="en-US" altLang="zh-CN" sz="3000" dirty="0" smtClean="0">
              <a:solidFill>
                <a:srgbClr val="772C03"/>
              </a:solidFill>
              <a:latin typeface="Aharoni" panose="02010803020104030203" pitchFamily="2" charset="-79"/>
              <a:ea typeface="经典繁毛楷" panose="02010609000101010101" pitchFamily="49" charset="-122"/>
              <a:cs typeface="Aharoni" panose="02010803020104030203" pitchFamily="2" charset="-79"/>
            </a:endParaRPr>
          </a:p>
        </p:txBody>
      </p:sp>
      <p:sp>
        <p:nvSpPr>
          <p:cNvPr id="18" name="TextBox 17"/>
          <p:cNvSpPr txBox="1"/>
          <p:nvPr/>
        </p:nvSpPr>
        <p:spPr bwMode="auto">
          <a:xfrm>
            <a:off x="714348" y="1428740"/>
            <a:ext cx="5429288" cy="363601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 rtlCol="0">
            <a:spAutoFit/>
          </a:bodyPr>
          <a:lstStyle/>
          <a:p>
            <a:pPr defTabSz="87820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solidFill>
                  <a:srgbClr val="772C03"/>
                </a:solidFill>
                <a:latin typeface="+mn-lt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2400" dirty="0" smtClean="0">
                <a:latin typeface="+mn-lt"/>
                <a:ea typeface="微软雅黑" panose="020B0503020204020204" pitchFamily="34" charset="-122"/>
                <a:cs typeface="Arial" panose="020B0604020202020204" pitchFamily="34" charset="0"/>
              </a:rPr>
              <a:t>one of the most influential Chinese local </a:t>
            </a:r>
            <a:endParaRPr lang="en-US" altLang="zh-CN" sz="2400" dirty="0" smtClean="0">
              <a:latin typeface="+mn-lt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defTabSz="878205">
              <a:lnSpc>
                <a:spcPct val="120000"/>
              </a:lnSpc>
            </a:pPr>
            <a:r>
              <a:rPr lang="en-US" altLang="zh-CN" sz="2400" dirty="0" smtClean="0">
                <a:latin typeface="+mn-lt"/>
                <a:ea typeface="微软雅黑" panose="020B0503020204020204" pitchFamily="34" charset="-122"/>
                <a:cs typeface="Arial" panose="020B0604020202020204" pitchFamily="34" charset="0"/>
              </a:rPr>
              <a:t>  operas </a:t>
            </a:r>
            <a:endParaRPr lang="en-US" altLang="zh-CN" sz="2400" dirty="0" smtClean="0">
              <a:latin typeface="+mn-lt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defTabSz="87820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latin typeface="+mn-lt"/>
                <a:ea typeface="微软雅黑" panose="020B0503020204020204" pitchFamily="34" charset="-122"/>
                <a:cs typeface="Arial" panose="020B0604020202020204" pitchFamily="34" charset="0"/>
              </a:rPr>
              <a:t> also called Henan </a:t>
            </a:r>
            <a:r>
              <a:rPr lang="en-US" altLang="zh-CN" sz="2400" i="1" dirty="0" err="1" smtClean="0">
                <a:latin typeface="+mn-lt"/>
                <a:ea typeface="微软雅黑" panose="020B0503020204020204" pitchFamily="34" charset="-122"/>
                <a:cs typeface="Arial" panose="020B0604020202020204" pitchFamily="34" charset="0"/>
              </a:rPr>
              <a:t>Bangzi</a:t>
            </a:r>
            <a:r>
              <a:rPr lang="en-US" altLang="zh-CN" sz="2400" i="1" dirty="0" smtClean="0">
                <a:latin typeface="+mn-lt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endParaRPr lang="en-US" altLang="zh-CN" sz="2400" i="1" dirty="0" smtClean="0">
              <a:latin typeface="+mn-lt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defTabSz="87820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400" i="1" dirty="0" smtClean="0">
                <a:latin typeface="+mn-lt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2400" dirty="0" smtClean="0">
                <a:latin typeface="+mn-lt"/>
                <a:ea typeface="微软雅黑" panose="020B0503020204020204" pitchFamily="34" charset="-122"/>
                <a:cs typeface="Arial" panose="020B0604020202020204" pitchFamily="34" charset="0"/>
              </a:rPr>
              <a:t>popular in the areas of the Yellow River </a:t>
            </a:r>
            <a:endParaRPr lang="en-US" altLang="zh-CN" sz="2400" dirty="0" smtClean="0">
              <a:latin typeface="+mn-lt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defTabSz="878205">
              <a:lnSpc>
                <a:spcPct val="120000"/>
              </a:lnSpc>
            </a:pPr>
            <a:r>
              <a:rPr lang="en-US" altLang="zh-CN" sz="2400" dirty="0" smtClean="0">
                <a:latin typeface="+mn-lt"/>
                <a:ea typeface="微软雅黑" panose="020B0503020204020204" pitchFamily="34" charset="-122"/>
                <a:cs typeface="Arial" panose="020B0604020202020204" pitchFamily="34" charset="0"/>
              </a:rPr>
              <a:t>   and </a:t>
            </a:r>
            <a:r>
              <a:rPr lang="en-US" altLang="zh-CN" sz="2400" dirty="0" err="1" smtClean="0">
                <a:latin typeface="+mn-lt"/>
                <a:ea typeface="微软雅黑" panose="020B0503020204020204" pitchFamily="34" charset="-122"/>
                <a:cs typeface="Arial" panose="020B0604020202020204" pitchFamily="34" charset="0"/>
              </a:rPr>
              <a:t>Huai</a:t>
            </a:r>
            <a:r>
              <a:rPr lang="en-US" altLang="zh-CN" sz="2400" dirty="0" smtClean="0">
                <a:latin typeface="+mn-lt"/>
                <a:ea typeface="微软雅黑" panose="020B0503020204020204" pitchFamily="34" charset="-122"/>
                <a:cs typeface="Arial" panose="020B0604020202020204" pitchFamily="34" charset="0"/>
              </a:rPr>
              <a:t> River</a:t>
            </a:r>
            <a:endParaRPr lang="en-US" altLang="zh-CN" sz="2400" dirty="0" smtClean="0">
              <a:latin typeface="+mn-lt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defTabSz="87820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latin typeface="+mn-lt"/>
                <a:ea typeface="微软雅黑" panose="020B0503020204020204" pitchFamily="34" charset="-122"/>
                <a:cs typeface="Arial" panose="020B0604020202020204" pitchFamily="34" charset="0"/>
              </a:rPr>
              <a:t> noted for demanding melodies, strong </a:t>
            </a:r>
            <a:endParaRPr lang="en-US" altLang="zh-CN" sz="2400" dirty="0" smtClean="0">
              <a:latin typeface="+mn-lt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defTabSz="878205">
              <a:lnSpc>
                <a:spcPct val="120000"/>
              </a:lnSpc>
            </a:pPr>
            <a:r>
              <a:rPr lang="en-US" altLang="zh-CN" sz="2400" dirty="0" smtClean="0">
                <a:latin typeface="+mn-lt"/>
                <a:ea typeface="微软雅黑" panose="020B0503020204020204" pitchFamily="34" charset="-122"/>
                <a:cs typeface="Arial" panose="020B0604020202020204" pitchFamily="34" charset="0"/>
              </a:rPr>
              <a:t>  </a:t>
            </a:r>
            <a:r>
              <a:rPr lang="en-US" altLang="zh-CN" sz="2400" dirty="0" err="1" smtClean="0">
                <a:latin typeface="+mn-lt"/>
                <a:ea typeface="微软雅黑" panose="020B0503020204020204" pitchFamily="34" charset="-122"/>
                <a:cs typeface="Arial" panose="020B0604020202020204" pitchFamily="34" charset="0"/>
              </a:rPr>
              <a:t>rhythms</a:t>
            </a:r>
            <a:r>
              <a:rPr lang="en-US" altLang="zh-CN" sz="2400" dirty="0" smtClean="0">
                <a:latin typeface="+mn-lt"/>
                <a:ea typeface="微软雅黑" panose="020B0503020204020204" pitchFamily="34" charset="-122"/>
                <a:cs typeface="Arial" panose="020B0604020202020204" pitchFamily="34" charset="0"/>
              </a:rPr>
              <a:t> and intensive use of spoken </a:t>
            </a:r>
            <a:endParaRPr lang="en-US" altLang="zh-CN" sz="2400" dirty="0" smtClean="0">
              <a:latin typeface="+mn-lt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defTabSz="878205">
              <a:lnSpc>
                <a:spcPct val="120000"/>
              </a:lnSpc>
            </a:pPr>
            <a:r>
              <a:rPr lang="en-US" altLang="zh-CN" sz="2400" dirty="0" smtClean="0">
                <a:latin typeface="+mn-lt"/>
                <a:ea typeface="微软雅黑" panose="020B0503020204020204" pitchFamily="34" charset="-122"/>
                <a:cs typeface="Arial" panose="020B0604020202020204" pitchFamily="34" charset="0"/>
              </a:rPr>
              <a:t>   language </a:t>
            </a:r>
            <a:endParaRPr lang="en-US" altLang="zh-CN" sz="2400" dirty="0">
              <a:latin typeface="+mn-lt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14" name="Picture 4" descr="http://www.microfotos.com/pic/1/183/18370/1837064preview4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00760" y="1785930"/>
            <a:ext cx="2678924" cy="264320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灯片编号占位符 1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</a:ln>
        </p:spPr>
        <p:txBody>
          <a:bodyPr/>
          <a:lstStyle/>
          <a:p>
            <a:fld id="{6DC83767-297E-4BF8-845B-5970FB2FB146}" type="slidenum">
              <a:rPr lang="zh-CN" altLang="en-US"/>
            </a:fld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3643306" y="1071550"/>
            <a:ext cx="20342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 smtClean="0">
                <a:solidFill>
                  <a:schemeClr val="accent6">
                    <a:lumMod val="50000"/>
                  </a:schemeClr>
                </a:solidFill>
              </a:rPr>
              <a:t>Sichuan Opera</a:t>
            </a:r>
            <a:endParaRPr lang="zh-CN" altLang="en-US" sz="24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857224" y="1643054"/>
            <a:ext cx="500066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endParaRPr lang="en-US" altLang="zh-CN" sz="2400" dirty="0"/>
          </a:p>
        </p:txBody>
      </p:sp>
      <p:grpSp>
        <p:nvGrpSpPr>
          <p:cNvPr id="2" name="组合 3"/>
          <p:cNvGrpSpPr/>
          <p:nvPr/>
        </p:nvGrpSpPr>
        <p:grpSpPr bwMode="auto">
          <a:xfrm>
            <a:off x="0" y="579233"/>
            <a:ext cx="9144000" cy="420086"/>
            <a:chOff x="0" y="133158"/>
            <a:chExt cx="9144000" cy="420086"/>
          </a:xfrm>
        </p:grpSpPr>
        <p:cxnSp>
          <p:nvCxnSpPr>
            <p:cNvPr id="15" name="直接连接符 14"/>
            <p:cNvCxnSpPr/>
            <p:nvPr/>
          </p:nvCxnSpPr>
          <p:spPr>
            <a:xfrm>
              <a:off x="4859338" y="343994"/>
              <a:ext cx="4284662" cy="0"/>
            </a:xfrm>
            <a:prstGeom prst="line">
              <a:avLst/>
            </a:prstGeom>
            <a:ln>
              <a:solidFill>
                <a:srgbClr val="A71F1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6" name="Picture 5" descr="G:\360data\重要数据\桌面\东京国际朝日学院\素材\kiri-kiku0156498982.png"/>
            <p:cNvPicPr>
              <a:picLocks noChangeAspect="1" noChangeArrowheads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 bwMode="auto">
            <a:xfrm>
              <a:off x="4361957" y="133158"/>
              <a:ext cx="420086" cy="4200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17" name="直接连接符 16"/>
            <p:cNvCxnSpPr/>
            <p:nvPr/>
          </p:nvCxnSpPr>
          <p:spPr>
            <a:xfrm>
              <a:off x="0" y="343994"/>
              <a:ext cx="4284663" cy="0"/>
            </a:xfrm>
            <a:prstGeom prst="line">
              <a:avLst/>
            </a:prstGeom>
            <a:ln>
              <a:solidFill>
                <a:srgbClr val="A71F1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8"/>
          <p:cNvSpPr txBox="1">
            <a:spLocks noChangeArrowheads="1"/>
          </p:cNvSpPr>
          <p:nvPr/>
        </p:nvSpPr>
        <p:spPr bwMode="auto">
          <a:xfrm>
            <a:off x="428596" y="142856"/>
            <a:ext cx="7929588" cy="64633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defTabSz="878205" eaLnBrk="1" hangingPunct="1">
              <a:lnSpc>
                <a:spcPct val="120000"/>
              </a:lnSpc>
            </a:pPr>
            <a:r>
              <a:rPr lang="en-US" altLang="zh-CN" sz="3000" dirty="0" smtClean="0">
                <a:solidFill>
                  <a:srgbClr val="772C03"/>
                </a:solidFill>
                <a:latin typeface="Aharoni" panose="02010803020104030203" pitchFamily="2" charset="-79"/>
                <a:ea typeface="经典繁毛楷" panose="02010609000101010101" pitchFamily="49" charset="-122"/>
                <a:cs typeface="Aharoni" panose="02010803020104030203" pitchFamily="2" charset="-79"/>
              </a:rPr>
              <a:t>Other Major Traditional Chinese Operas</a:t>
            </a:r>
            <a:endParaRPr lang="en-US" altLang="zh-CN" sz="3000" dirty="0" smtClean="0">
              <a:solidFill>
                <a:srgbClr val="772C03"/>
              </a:solidFill>
              <a:latin typeface="Aharoni" panose="02010803020104030203" pitchFamily="2" charset="-79"/>
              <a:ea typeface="经典繁毛楷" panose="02010609000101010101" pitchFamily="49" charset="-122"/>
              <a:cs typeface="Aharoni" panose="02010803020104030203" pitchFamily="2" charset="-79"/>
            </a:endParaRPr>
          </a:p>
        </p:txBody>
      </p:sp>
      <p:sp>
        <p:nvSpPr>
          <p:cNvPr id="18" name="TextBox 17"/>
          <p:cNvSpPr txBox="1"/>
          <p:nvPr/>
        </p:nvSpPr>
        <p:spPr bwMode="auto">
          <a:xfrm>
            <a:off x="714348" y="1606176"/>
            <a:ext cx="5429288" cy="2751522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 rtlCol="0">
            <a:spAutoFit/>
          </a:bodyPr>
          <a:lstStyle/>
          <a:p>
            <a:pPr defTabSz="87820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latin typeface="+mn-lt"/>
                <a:ea typeface="微软雅黑" panose="020B0503020204020204" pitchFamily="34" charset="-122"/>
                <a:cs typeface="Arial" panose="020B0604020202020204" pitchFamily="34" charset="0"/>
              </a:rPr>
              <a:t> with a strong literary quality </a:t>
            </a:r>
            <a:endParaRPr lang="en-US" altLang="zh-CN" sz="2400" dirty="0" smtClean="0">
              <a:latin typeface="+mn-lt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defTabSz="87820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latin typeface="+mn-lt"/>
                <a:ea typeface="微软雅黑" panose="020B0503020204020204" pitchFamily="34" charset="-122"/>
                <a:cs typeface="Arial" panose="020B0604020202020204" pitchFamily="34" charset="0"/>
              </a:rPr>
              <a:t> full of wit, </a:t>
            </a:r>
            <a:r>
              <a:rPr lang="en-US" altLang="zh-CN" sz="2400" dirty="0" err="1" smtClean="0">
                <a:latin typeface="+mn-lt"/>
                <a:ea typeface="微软雅黑" panose="020B0503020204020204" pitchFamily="34" charset="-122"/>
                <a:cs typeface="Arial" panose="020B0604020202020204" pitchFamily="34" charset="0"/>
              </a:rPr>
              <a:t>humour</a:t>
            </a:r>
            <a:r>
              <a:rPr lang="en-US" altLang="zh-CN" sz="2400" dirty="0" smtClean="0">
                <a:latin typeface="+mn-lt"/>
                <a:ea typeface="微软雅黑" panose="020B0503020204020204" pitchFamily="34" charset="-122"/>
                <a:cs typeface="Arial" panose="020B0604020202020204" pitchFamily="34" charset="0"/>
              </a:rPr>
              <a:t> and lively dialogue </a:t>
            </a:r>
            <a:endParaRPr lang="en-US" altLang="zh-CN" sz="2400" dirty="0" smtClean="0">
              <a:latin typeface="+mn-lt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defTabSz="878205">
              <a:lnSpc>
                <a:spcPct val="120000"/>
              </a:lnSpc>
            </a:pPr>
            <a:r>
              <a:rPr lang="en-US" altLang="zh-CN" sz="2400" dirty="0" smtClean="0">
                <a:latin typeface="+mn-lt"/>
                <a:ea typeface="微软雅黑" panose="020B0503020204020204" pitchFamily="34" charset="-122"/>
                <a:cs typeface="Arial" panose="020B0604020202020204" pitchFamily="34" charset="0"/>
              </a:rPr>
              <a:t>   with a pronounced local </a:t>
            </a:r>
            <a:r>
              <a:rPr lang="en-US" altLang="zh-CN" sz="2400" dirty="0" err="1" smtClean="0">
                <a:latin typeface="+mn-lt"/>
                <a:ea typeface="微软雅黑" panose="020B0503020204020204" pitchFamily="34" charset="-122"/>
                <a:cs typeface="Arial" panose="020B0604020202020204" pitchFamily="34" charset="0"/>
              </a:rPr>
              <a:t>flavour</a:t>
            </a:r>
            <a:r>
              <a:rPr lang="en-US" altLang="zh-CN" sz="2400" dirty="0" smtClean="0">
                <a:latin typeface="+mn-lt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endParaRPr lang="en-US" altLang="zh-CN" sz="2400" dirty="0" smtClean="0">
              <a:latin typeface="+mn-lt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defTabSz="87820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latin typeface="+mn-lt"/>
                <a:ea typeface="微软雅黑" panose="020B0503020204020204" pitchFamily="34" charset="-122"/>
                <a:cs typeface="Arial" panose="020B0604020202020204" pitchFamily="34" charset="0"/>
              </a:rPr>
              <a:t> with unique system of </a:t>
            </a:r>
            <a:r>
              <a:rPr lang="en-US" altLang="zh-CN" sz="2400" dirty="0" err="1" smtClean="0">
                <a:latin typeface="+mn-lt"/>
                <a:ea typeface="微软雅黑" panose="020B0503020204020204" pitchFamily="34" charset="-122"/>
                <a:cs typeface="Arial" panose="020B0604020202020204" pitchFamily="34" charset="0"/>
              </a:rPr>
              <a:t>stylised</a:t>
            </a:r>
            <a:r>
              <a:rPr lang="en-US" altLang="zh-CN" sz="2400" dirty="0" smtClean="0">
                <a:latin typeface="+mn-lt"/>
                <a:ea typeface="微软雅黑" panose="020B0503020204020204" pitchFamily="34" charset="-122"/>
                <a:cs typeface="Arial" panose="020B0604020202020204" pitchFamily="34" charset="0"/>
              </a:rPr>
              <a:t>   </a:t>
            </a:r>
            <a:endParaRPr lang="en-US" altLang="zh-CN" sz="2400" dirty="0" smtClean="0">
              <a:latin typeface="+mn-lt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defTabSz="878205">
              <a:lnSpc>
                <a:spcPct val="120000"/>
              </a:lnSpc>
            </a:pPr>
            <a:r>
              <a:rPr lang="en-US" altLang="zh-CN" sz="2400" dirty="0" smtClean="0">
                <a:latin typeface="+mn-lt"/>
                <a:ea typeface="微软雅黑" panose="020B0503020204020204" pitchFamily="34" charset="-122"/>
                <a:cs typeface="Arial" panose="020B0604020202020204" pitchFamily="34" charset="0"/>
              </a:rPr>
              <a:t>   movement </a:t>
            </a:r>
            <a:endParaRPr lang="en-US" altLang="zh-CN" sz="2400" dirty="0" smtClean="0">
              <a:latin typeface="+mn-lt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defTabSz="87820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latin typeface="+mn-lt"/>
                <a:ea typeface="微软雅黑" panose="020B0503020204020204" pitchFamily="34" charset="-122"/>
                <a:cs typeface="Arial" panose="020B0604020202020204" pitchFamily="34" charset="0"/>
              </a:rPr>
              <a:t> famous for “face changes (</a:t>
            </a:r>
            <a:r>
              <a:rPr lang="zh-CN" altLang="en-US" sz="2400" dirty="0" smtClean="0">
                <a:latin typeface="+mn-ea"/>
                <a:ea typeface="+mn-ea"/>
                <a:cs typeface="Arial" panose="020B0604020202020204" pitchFamily="34" charset="0"/>
              </a:rPr>
              <a:t>变脸</a:t>
            </a:r>
            <a:r>
              <a:rPr lang="en-US" altLang="zh-CN" sz="2400" dirty="0" smtClean="0">
                <a:latin typeface="+mn-lt"/>
                <a:ea typeface="微软雅黑" panose="020B0503020204020204" pitchFamily="34" charset="-122"/>
                <a:cs typeface="Arial" panose="020B0604020202020204" pitchFamily="34" charset="0"/>
              </a:rPr>
              <a:t>)”</a:t>
            </a:r>
            <a:endParaRPr lang="en-US" altLang="zh-CN" sz="2400" dirty="0">
              <a:latin typeface="+mn-lt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13" name="Picture 6" descr="http://www.scwmw.gov.cn/wmzh/whgb/201106/W020110612734910608267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15008" y="1928806"/>
            <a:ext cx="3048021" cy="228601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灯片编号占位符 1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</a:ln>
        </p:spPr>
        <p:txBody>
          <a:bodyPr/>
          <a:lstStyle/>
          <a:p>
            <a:fld id="{6DC83767-297E-4BF8-845B-5970FB2FB146}" type="slidenum">
              <a:rPr lang="zh-CN" altLang="en-US"/>
            </a:fld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3643306" y="1071550"/>
            <a:ext cx="225568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 err="1" smtClean="0">
                <a:solidFill>
                  <a:schemeClr val="accent6">
                    <a:lumMod val="50000"/>
                  </a:schemeClr>
                </a:solidFill>
              </a:rPr>
              <a:t>Shaoxing</a:t>
            </a:r>
            <a:r>
              <a:rPr lang="en-US" altLang="zh-CN" sz="2400" b="1" dirty="0" smtClean="0">
                <a:solidFill>
                  <a:schemeClr val="accent6">
                    <a:lumMod val="50000"/>
                  </a:schemeClr>
                </a:solidFill>
              </a:rPr>
              <a:t> Opera </a:t>
            </a:r>
            <a:endParaRPr lang="zh-CN" altLang="en-US" sz="24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857224" y="1643054"/>
            <a:ext cx="500066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endParaRPr lang="en-US" altLang="zh-CN" sz="2400" dirty="0"/>
          </a:p>
        </p:txBody>
      </p:sp>
      <p:grpSp>
        <p:nvGrpSpPr>
          <p:cNvPr id="2" name="组合 3"/>
          <p:cNvGrpSpPr/>
          <p:nvPr/>
        </p:nvGrpSpPr>
        <p:grpSpPr bwMode="auto">
          <a:xfrm>
            <a:off x="0" y="579233"/>
            <a:ext cx="9144000" cy="420086"/>
            <a:chOff x="0" y="133158"/>
            <a:chExt cx="9144000" cy="420086"/>
          </a:xfrm>
        </p:grpSpPr>
        <p:cxnSp>
          <p:nvCxnSpPr>
            <p:cNvPr id="15" name="直接连接符 14"/>
            <p:cNvCxnSpPr/>
            <p:nvPr/>
          </p:nvCxnSpPr>
          <p:spPr>
            <a:xfrm>
              <a:off x="4859338" y="343994"/>
              <a:ext cx="4284662" cy="0"/>
            </a:xfrm>
            <a:prstGeom prst="line">
              <a:avLst/>
            </a:prstGeom>
            <a:ln>
              <a:solidFill>
                <a:srgbClr val="A71F1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6" name="Picture 5" descr="G:\360data\重要数据\桌面\东京国际朝日学院\素材\kiri-kiku0156498982.png"/>
            <p:cNvPicPr>
              <a:picLocks noChangeAspect="1" noChangeArrowheads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 bwMode="auto">
            <a:xfrm>
              <a:off x="4361957" y="133158"/>
              <a:ext cx="420086" cy="4200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17" name="直接连接符 16"/>
            <p:cNvCxnSpPr/>
            <p:nvPr/>
          </p:nvCxnSpPr>
          <p:spPr>
            <a:xfrm>
              <a:off x="0" y="343994"/>
              <a:ext cx="4284663" cy="0"/>
            </a:xfrm>
            <a:prstGeom prst="line">
              <a:avLst/>
            </a:prstGeom>
            <a:ln>
              <a:solidFill>
                <a:srgbClr val="A71F1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8"/>
          <p:cNvSpPr txBox="1">
            <a:spLocks noChangeArrowheads="1"/>
          </p:cNvSpPr>
          <p:nvPr/>
        </p:nvSpPr>
        <p:spPr bwMode="auto">
          <a:xfrm>
            <a:off x="428596" y="142856"/>
            <a:ext cx="7929588" cy="64633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defTabSz="878205" eaLnBrk="1" hangingPunct="1">
              <a:lnSpc>
                <a:spcPct val="120000"/>
              </a:lnSpc>
            </a:pPr>
            <a:r>
              <a:rPr lang="en-US" altLang="zh-CN" sz="3000" dirty="0" smtClean="0">
                <a:solidFill>
                  <a:srgbClr val="772C03"/>
                </a:solidFill>
                <a:latin typeface="Aharoni" panose="02010803020104030203" pitchFamily="2" charset="-79"/>
                <a:ea typeface="经典繁毛楷" panose="02010609000101010101" pitchFamily="49" charset="-122"/>
                <a:cs typeface="Aharoni" panose="02010803020104030203" pitchFamily="2" charset="-79"/>
              </a:rPr>
              <a:t>Other Major Traditional Chinese Operas</a:t>
            </a:r>
            <a:endParaRPr lang="en-US" altLang="zh-CN" sz="3000" dirty="0" smtClean="0">
              <a:solidFill>
                <a:srgbClr val="772C03"/>
              </a:solidFill>
              <a:latin typeface="Aharoni" panose="02010803020104030203" pitchFamily="2" charset="-79"/>
              <a:ea typeface="经典繁毛楷" panose="02010609000101010101" pitchFamily="49" charset="-122"/>
              <a:cs typeface="Aharoni" panose="02010803020104030203" pitchFamily="2" charset="-79"/>
            </a:endParaRPr>
          </a:p>
        </p:txBody>
      </p:sp>
      <p:sp>
        <p:nvSpPr>
          <p:cNvPr id="18" name="TextBox 17"/>
          <p:cNvSpPr txBox="1"/>
          <p:nvPr/>
        </p:nvSpPr>
        <p:spPr bwMode="auto">
          <a:xfrm>
            <a:off x="714348" y="1785930"/>
            <a:ext cx="5429288" cy="260379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 rtlCol="0">
            <a:spAutoFit/>
          </a:bodyPr>
          <a:lstStyle/>
          <a:p>
            <a:pPr defTabSz="87820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latin typeface="+mn-lt"/>
                <a:ea typeface="微软雅黑" panose="020B0503020204020204" pitchFamily="34" charset="-122"/>
                <a:cs typeface="Arial" panose="020B0604020202020204" pitchFamily="34" charset="0"/>
              </a:rPr>
              <a:t> originated in </a:t>
            </a:r>
            <a:r>
              <a:rPr lang="en-US" altLang="zh-CN" sz="2400" dirty="0" err="1" smtClean="0">
                <a:latin typeface="+mn-lt"/>
                <a:ea typeface="微软雅黑" panose="020B0503020204020204" pitchFamily="34" charset="-122"/>
                <a:cs typeface="Arial" panose="020B0604020202020204" pitchFamily="34" charset="0"/>
              </a:rPr>
              <a:t>Shengxian</a:t>
            </a:r>
            <a:r>
              <a:rPr lang="en-US" altLang="zh-CN" sz="2400" dirty="0" smtClean="0">
                <a:latin typeface="+mn-lt"/>
                <a:ea typeface="微软雅黑" panose="020B0503020204020204" pitchFamily="34" charset="-122"/>
                <a:cs typeface="Arial" panose="020B0604020202020204" pitchFamily="34" charset="0"/>
              </a:rPr>
              <a:t> county, Zhejiang </a:t>
            </a:r>
            <a:endParaRPr lang="en-US" altLang="zh-CN" sz="2400" dirty="0" smtClean="0">
              <a:latin typeface="+mn-lt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defTabSz="878205">
              <a:lnSpc>
                <a:spcPct val="120000"/>
              </a:lnSpc>
            </a:pPr>
            <a:r>
              <a:rPr lang="en-US" altLang="zh-CN" sz="2400" dirty="0" smtClean="0">
                <a:latin typeface="+mn-lt"/>
                <a:ea typeface="微软雅黑" panose="020B0503020204020204" pitchFamily="34" charset="-122"/>
                <a:cs typeface="Arial" panose="020B0604020202020204" pitchFamily="34" charset="0"/>
              </a:rPr>
              <a:t>   province </a:t>
            </a:r>
            <a:endParaRPr lang="en-US" altLang="zh-CN" sz="2400" dirty="0" smtClean="0">
              <a:latin typeface="+mn-lt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defTabSz="87820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latin typeface="+mn-lt"/>
                <a:ea typeface="微软雅黑" panose="020B0503020204020204" pitchFamily="34" charset="-122"/>
                <a:cs typeface="Arial" panose="020B0604020202020204" pitchFamily="34" charset="0"/>
              </a:rPr>
              <a:t> evokes sentimental emotions </a:t>
            </a:r>
            <a:endParaRPr lang="en-US" altLang="zh-CN" sz="2400" dirty="0" smtClean="0">
              <a:latin typeface="+mn-lt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defTabSz="87820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latin typeface="+mn-lt"/>
                <a:ea typeface="微软雅黑" panose="020B0503020204020204" pitchFamily="34" charset="-122"/>
                <a:cs typeface="Arial" panose="020B0604020202020204" pitchFamily="34" charset="0"/>
              </a:rPr>
              <a:t> with soft and gentle music and graceful </a:t>
            </a:r>
            <a:endParaRPr lang="en-US" altLang="zh-CN" sz="2400" dirty="0" smtClean="0">
              <a:latin typeface="+mn-lt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defTabSz="878205">
              <a:lnSpc>
                <a:spcPct val="120000"/>
              </a:lnSpc>
            </a:pPr>
            <a:r>
              <a:rPr lang="en-US" altLang="zh-CN" sz="2400" dirty="0" smtClean="0">
                <a:latin typeface="+mn-lt"/>
                <a:ea typeface="微软雅黑" panose="020B0503020204020204" pitchFamily="34" charset="-122"/>
                <a:cs typeface="Arial" panose="020B0604020202020204" pitchFamily="34" charset="0"/>
              </a:rPr>
              <a:t>   acting style  </a:t>
            </a:r>
            <a:endParaRPr lang="en-US" altLang="zh-CN" sz="2400" dirty="0" smtClean="0">
              <a:latin typeface="+mn-lt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defTabSz="87820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zh-CN" sz="1600" dirty="0">
              <a:solidFill>
                <a:srgbClr val="772C03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14" name="Picture 8" descr="http://www.51qilv.com/gonglue/uploads/201207/13433612491EmEmkS4_s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72198" y="1571616"/>
            <a:ext cx="2643206" cy="321471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7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2" dur="500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7" dur="500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灯片编号占位符 1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</a:ln>
        </p:spPr>
        <p:txBody>
          <a:bodyPr/>
          <a:lstStyle/>
          <a:p>
            <a:fld id="{6DC83767-297E-4BF8-845B-5970FB2FB146}" type="slidenum">
              <a:rPr lang="zh-CN" altLang="en-US"/>
            </a:fld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3643306" y="1071550"/>
            <a:ext cx="23403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i="1" dirty="0" err="1" smtClean="0">
                <a:solidFill>
                  <a:schemeClr val="accent6">
                    <a:lumMod val="50000"/>
                  </a:schemeClr>
                </a:solidFill>
              </a:rPr>
              <a:t>Huangmei</a:t>
            </a:r>
            <a:r>
              <a:rPr lang="en-US" altLang="zh-CN" sz="2400" b="1" dirty="0" smtClean="0">
                <a:solidFill>
                  <a:schemeClr val="accent6">
                    <a:lumMod val="50000"/>
                  </a:schemeClr>
                </a:solidFill>
              </a:rPr>
              <a:t> Opera</a:t>
            </a:r>
            <a:endParaRPr lang="zh-CN" altLang="en-US" sz="24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857224" y="1643054"/>
            <a:ext cx="500066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endParaRPr lang="en-US" altLang="zh-CN" sz="2400" dirty="0"/>
          </a:p>
        </p:txBody>
      </p:sp>
      <p:grpSp>
        <p:nvGrpSpPr>
          <p:cNvPr id="2" name="组合 3"/>
          <p:cNvGrpSpPr/>
          <p:nvPr/>
        </p:nvGrpSpPr>
        <p:grpSpPr bwMode="auto">
          <a:xfrm>
            <a:off x="0" y="579233"/>
            <a:ext cx="9144000" cy="420086"/>
            <a:chOff x="0" y="133158"/>
            <a:chExt cx="9144000" cy="420086"/>
          </a:xfrm>
        </p:grpSpPr>
        <p:cxnSp>
          <p:nvCxnSpPr>
            <p:cNvPr id="15" name="直接连接符 14"/>
            <p:cNvCxnSpPr/>
            <p:nvPr/>
          </p:nvCxnSpPr>
          <p:spPr>
            <a:xfrm>
              <a:off x="4859338" y="343994"/>
              <a:ext cx="4284662" cy="0"/>
            </a:xfrm>
            <a:prstGeom prst="line">
              <a:avLst/>
            </a:prstGeom>
            <a:ln>
              <a:solidFill>
                <a:srgbClr val="A71F1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6" name="Picture 5" descr="G:\360data\重要数据\桌面\东京国际朝日学院\素材\kiri-kiku0156498982.png"/>
            <p:cNvPicPr>
              <a:picLocks noChangeAspect="1" noChangeArrowheads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 bwMode="auto">
            <a:xfrm>
              <a:off x="4361957" y="133158"/>
              <a:ext cx="420086" cy="4200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17" name="直接连接符 16"/>
            <p:cNvCxnSpPr/>
            <p:nvPr/>
          </p:nvCxnSpPr>
          <p:spPr>
            <a:xfrm>
              <a:off x="0" y="343994"/>
              <a:ext cx="4284663" cy="0"/>
            </a:xfrm>
            <a:prstGeom prst="line">
              <a:avLst/>
            </a:prstGeom>
            <a:ln>
              <a:solidFill>
                <a:srgbClr val="A71F1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8"/>
          <p:cNvSpPr txBox="1">
            <a:spLocks noChangeArrowheads="1"/>
          </p:cNvSpPr>
          <p:nvPr/>
        </p:nvSpPr>
        <p:spPr bwMode="auto">
          <a:xfrm>
            <a:off x="428596" y="142856"/>
            <a:ext cx="7929588" cy="64633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defTabSz="878205" eaLnBrk="1" hangingPunct="1">
              <a:lnSpc>
                <a:spcPct val="120000"/>
              </a:lnSpc>
            </a:pPr>
            <a:r>
              <a:rPr lang="en-US" altLang="zh-CN" sz="3000" dirty="0" smtClean="0">
                <a:solidFill>
                  <a:srgbClr val="772C03"/>
                </a:solidFill>
                <a:latin typeface="Aharoni" panose="02010803020104030203" pitchFamily="2" charset="-79"/>
                <a:ea typeface="经典繁毛楷" panose="02010609000101010101" pitchFamily="49" charset="-122"/>
                <a:cs typeface="Aharoni" panose="02010803020104030203" pitchFamily="2" charset="-79"/>
              </a:rPr>
              <a:t>Other Major Traditional Chinese Operas</a:t>
            </a:r>
            <a:endParaRPr lang="en-US" altLang="zh-CN" sz="3000" dirty="0" smtClean="0">
              <a:solidFill>
                <a:srgbClr val="772C03"/>
              </a:solidFill>
              <a:latin typeface="Aharoni" panose="02010803020104030203" pitchFamily="2" charset="-79"/>
              <a:ea typeface="经典繁毛楷" panose="02010609000101010101" pitchFamily="49" charset="-122"/>
              <a:cs typeface="Aharoni" panose="02010803020104030203" pitchFamily="2" charset="-79"/>
            </a:endParaRPr>
          </a:p>
        </p:txBody>
      </p:sp>
      <p:sp>
        <p:nvSpPr>
          <p:cNvPr id="18" name="TextBox 17"/>
          <p:cNvSpPr txBox="1"/>
          <p:nvPr/>
        </p:nvSpPr>
        <p:spPr bwMode="auto">
          <a:xfrm>
            <a:off x="714348" y="1785930"/>
            <a:ext cx="5429288" cy="2308324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 rtlCol="0">
            <a:spAutoFit/>
          </a:bodyPr>
          <a:lstStyle/>
          <a:p>
            <a:pPr defTabSz="87820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latin typeface="+mn-lt"/>
                <a:ea typeface="微软雅黑" panose="020B0503020204020204" pitchFamily="34" charset="-122"/>
                <a:cs typeface="Arial" panose="020B0604020202020204" pitchFamily="34" charset="0"/>
              </a:rPr>
              <a:t> local opera in Anhui province </a:t>
            </a:r>
            <a:endParaRPr lang="en-US" altLang="zh-CN" sz="2400" dirty="0" smtClean="0">
              <a:latin typeface="+mn-lt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defTabSz="87820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latin typeface="+mn-lt"/>
                <a:ea typeface="微软雅黑" panose="020B0503020204020204" pitchFamily="34" charset="-122"/>
                <a:cs typeface="Arial" panose="020B0604020202020204" pitchFamily="34" charset="0"/>
              </a:rPr>
              <a:t> easy to understand as it uses simple </a:t>
            </a:r>
            <a:endParaRPr lang="en-US" altLang="zh-CN" sz="2400" dirty="0" smtClean="0">
              <a:latin typeface="+mn-lt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defTabSz="878205">
              <a:lnSpc>
                <a:spcPct val="120000"/>
              </a:lnSpc>
            </a:pPr>
            <a:r>
              <a:rPr lang="en-US" altLang="zh-CN" sz="2400" dirty="0" smtClean="0">
                <a:latin typeface="+mn-lt"/>
                <a:ea typeface="微软雅黑" panose="020B0503020204020204" pitchFamily="34" charset="-122"/>
                <a:cs typeface="Arial" panose="020B0604020202020204" pitchFamily="34" charset="0"/>
              </a:rPr>
              <a:t>  words and literary traditions </a:t>
            </a:r>
            <a:endParaRPr lang="en-US" altLang="zh-CN" sz="2400" dirty="0" smtClean="0">
              <a:latin typeface="+mn-lt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defTabSz="87820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latin typeface="+mn-lt"/>
                <a:ea typeface="微软雅黑" panose="020B0503020204020204" pitchFamily="34" charset="-122"/>
                <a:cs typeface="Arial" panose="020B0604020202020204" pitchFamily="34" charset="0"/>
              </a:rPr>
              <a:t> mixed with northern and southern Anhui </a:t>
            </a:r>
            <a:endParaRPr lang="en-US" altLang="zh-CN" sz="2400" dirty="0" smtClean="0">
              <a:latin typeface="+mn-lt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defTabSz="878205">
              <a:lnSpc>
                <a:spcPct val="120000"/>
              </a:lnSpc>
            </a:pPr>
            <a:r>
              <a:rPr lang="en-US" altLang="zh-CN" sz="2400" dirty="0" smtClean="0">
                <a:latin typeface="+mn-lt"/>
                <a:ea typeface="微软雅黑" panose="020B0503020204020204" pitchFamily="34" charset="-122"/>
                <a:cs typeface="Arial" panose="020B0604020202020204" pitchFamily="34" charset="0"/>
              </a:rPr>
              <a:t>  dialects  </a:t>
            </a:r>
            <a:endParaRPr lang="en-US" altLang="zh-CN" sz="2400" dirty="0">
              <a:latin typeface="+mn-lt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13" name="Picture 10" descr="http://img.bimg.126.net/photo/lNs-AEtxOk3pkRU_r60F_w==/4856850723142941306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72198" y="1714492"/>
            <a:ext cx="2903384" cy="250033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70" name="Picture 6" descr="摄影,室内,涂料,纸,部分_500273821_Traditional Japanese scene_创意图片_Getty Images China"/>
          <p:cNvPicPr>
            <a:picLocks noChangeAspect="1" noChangeArrowheads="1"/>
          </p:cNvPicPr>
          <p:nvPr/>
        </p:nvPicPr>
        <p:blipFill>
          <a:blip r:embed="rId1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1500166" y="928674"/>
            <a:ext cx="2071702" cy="1647815"/>
          </a:xfrm>
          <a:prstGeom prst="rect">
            <a:avLst/>
          </a:prstGeom>
          <a:noFill/>
        </p:spPr>
      </p:pic>
      <p:pic>
        <p:nvPicPr>
          <p:cNvPr id="62466" name="Picture 2" descr="室内,影棚拍摄,中国文化,人,演员_d148f8bb1_女京剧表演者_创意图片_Getty Images China"/>
          <p:cNvPicPr>
            <a:picLocks noChangeAspect="1" noChangeArrowheads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5286380" y="928674"/>
            <a:ext cx="2000264" cy="1690666"/>
          </a:xfrm>
          <a:prstGeom prst="rect">
            <a:avLst/>
          </a:prstGeom>
          <a:noFill/>
        </p:spPr>
      </p:pic>
      <p:sp>
        <p:nvSpPr>
          <p:cNvPr id="18434" name="灯片编号占位符 1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</a:ln>
        </p:spPr>
        <p:txBody>
          <a:bodyPr/>
          <a:lstStyle/>
          <a:p>
            <a:fld id="{1F273719-64EF-4178-AB06-BEABDBFD1422}" type="slidenum">
              <a:rPr lang="zh-CN" altLang="en-US"/>
            </a:fld>
            <a:endParaRPr lang="zh-CN" altLang="en-US"/>
          </a:p>
        </p:txBody>
      </p:sp>
      <p:grpSp>
        <p:nvGrpSpPr>
          <p:cNvPr id="2" name="组合 4"/>
          <p:cNvGrpSpPr/>
          <p:nvPr/>
        </p:nvGrpSpPr>
        <p:grpSpPr bwMode="auto">
          <a:xfrm>
            <a:off x="1428728" y="1714491"/>
            <a:ext cx="2235164" cy="1582495"/>
            <a:chOff x="1107515" y="2440814"/>
            <a:chExt cx="1883559" cy="2336231"/>
          </a:xfrm>
        </p:grpSpPr>
        <p:sp>
          <p:nvSpPr>
            <p:cNvPr id="6" name="矩形 5"/>
            <p:cNvSpPr/>
            <p:nvPr/>
          </p:nvSpPr>
          <p:spPr>
            <a:xfrm>
              <a:off x="1188358" y="3938301"/>
              <a:ext cx="1725168" cy="18993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 bwMode="auto">
            <a:xfrm>
              <a:off x="1769719" y="2440814"/>
              <a:ext cx="428962" cy="1473198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wrap="square">
              <a:spAutoFit/>
            </a:bodyPr>
            <a:lstStyle/>
            <a:p>
              <a:pPr algn="ctr" defTabSz="878205" eaLnBrk="1" fontAlgn="auto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5400" dirty="0">
                  <a:ln>
                    <a:solidFill>
                      <a:srgbClr val="1F497D"/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1</a:t>
              </a:r>
              <a:endParaRPr lang="zh-CN" altLang="en-US" sz="5400" dirty="0">
                <a:ln>
                  <a:solidFill>
                    <a:srgbClr val="1F497D"/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8465" name="TextBox 8"/>
            <p:cNvSpPr txBox="1">
              <a:spLocks noChangeArrowheads="1"/>
            </p:cNvSpPr>
            <p:nvPr/>
          </p:nvSpPr>
          <p:spPr bwMode="auto">
            <a:xfrm>
              <a:off x="1107515" y="4233696"/>
              <a:ext cx="1883559" cy="543349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pPr algn="ctr" defTabSz="878205" eaLnBrk="1" hangingPunct="1">
                <a:lnSpc>
                  <a:spcPct val="120000"/>
                </a:lnSpc>
              </a:pPr>
              <a:r>
                <a:rPr lang="en-US" altLang="zh-CN" sz="1600" b="1" dirty="0" smtClean="0">
                  <a:solidFill>
                    <a:srgbClr val="7F7F7F"/>
                  </a:solidFill>
                  <a:latin typeface="+mj-lt"/>
                  <a:ea typeface="冬青黑体简体中文 W6"/>
                  <a:cs typeface="冬青黑体简体中文 W6"/>
                </a:rPr>
                <a:t>Calligraphy and Painting</a:t>
              </a:r>
              <a:endParaRPr lang="zh-CN" altLang="en-US" sz="1600" b="1" dirty="0">
                <a:solidFill>
                  <a:srgbClr val="7F7F7F"/>
                </a:solidFill>
                <a:latin typeface="+mj-lt"/>
                <a:ea typeface="冬青黑体简体中文 W6"/>
                <a:cs typeface="冬青黑体简体中文 W6"/>
              </a:endParaRPr>
            </a:p>
          </p:txBody>
        </p:sp>
      </p:grpSp>
      <p:sp>
        <p:nvSpPr>
          <p:cNvPr id="18440" name="TextBox 24"/>
          <p:cNvSpPr txBox="1">
            <a:spLocks noChangeArrowheads="1"/>
          </p:cNvSpPr>
          <p:nvPr/>
        </p:nvSpPr>
        <p:spPr bwMode="auto">
          <a:xfrm>
            <a:off x="-32" y="341470"/>
            <a:ext cx="2566728" cy="65864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algn="ctr" defTabSz="878205" eaLnBrk="1" hangingPunct="1">
              <a:lnSpc>
                <a:spcPct val="120000"/>
              </a:lnSpc>
            </a:pPr>
            <a:r>
              <a:rPr lang="en-US" altLang="zh-CN" sz="3200" dirty="0" smtClean="0">
                <a:solidFill>
                  <a:srgbClr val="772C03"/>
                </a:solidFill>
                <a:latin typeface="Aharoni" panose="02010803020104030203" pitchFamily="2" charset="-79"/>
                <a:ea typeface="经典繁毛楷" panose="02010609000101010101" pitchFamily="49" charset="-122"/>
                <a:cs typeface="Aharoni" panose="02010803020104030203" pitchFamily="2" charset="-79"/>
              </a:rPr>
              <a:t>Chinese Arts</a:t>
            </a:r>
            <a:endParaRPr lang="en-US" altLang="zh-CN" sz="3200" dirty="0" smtClean="0">
              <a:solidFill>
                <a:srgbClr val="772C03"/>
              </a:solidFill>
              <a:latin typeface="Aharoni" panose="02010803020104030203" pitchFamily="2" charset="-79"/>
              <a:ea typeface="经典繁毛楷" panose="02010609000101010101" pitchFamily="49" charset="-122"/>
              <a:cs typeface="Aharoni" panose="02010803020104030203" pitchFamily="2" charset="-79"/>
            </a:endParaRPr>
          </a:p>
        </p:txBody>
      </p:sp>
      <p:grpSp>
        <p:nvGrpSpPr>
          <p:cNvPr id="4" name="组合 25"/>
          <p:cNvGrpSpPr/>
          <p:nvPr/>
        </p:nvGrpSpPr>
        <p:grpSpPr bwMode="auto">
          <a:xfrm>
            <a:off x="0" y="142856"/>
            <a:ext cx="9144000" cy="419100"/>
            <a:chOff x="0" y="133158"/>
            <a:chExt cx="9144000" cy="420086"/>
          </a:xfrm>
        </p:grpSpPr>
        <p:cxnSp>
          <p:nvCxnSpPr>
            <p:cNvPr id="27" name="直接连接符 26"/>
            <p:cNvCxnSpPr/>
            <p:nvPr/>
          </p:nvCxnSpPr>
          <p:spPr>
            <a:xfrm>
              <a:off x="4859338" y="343201"/>
              <a:ext cx="4284662" cy="0"/>
            </a:xfrm>
            <a:prstGeom prst="line">
              <a:avLst/>
            </a:prstGeom>
            <a:ln>
              <a:solidFill>
                <a:srgbClr val="A71F1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448" name="Picture 5" descr="G:\360data\重要数据\桌面\东京国际朝日学院\素材\kiri-kiku0156498982.pn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361957" y="133158"/>
              <a:ext cx="420086" cy="4200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29" name="直接连接符 28"/>
            <p:cNvCxnSpPr/>
            <p:nvPr/>
          </p:nvCxnSpPr>
          <p:spPr>
            <a:xfrm>
              <a:off x="0" y="343201"/>
              <a:ext cx="4284663" cy="0"/>
            </a:xfrm>
            <a:prstGeom prst="line">
              <a:avLst/>
            </a:prstGeom>
            <a:ln>
              <a:solidFill>
                <a:srgbClr val="A71F1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组合 4"/>
          <p:cNvGrpSpPr/>
          <p:nvPr/>
        </p:nvGrpSpPr>
        <p:grpSpPr bwMode="auto">
          <a:xfrm>
            <a:off x="5214942" y="1785930"/>
            <a:ext cx="2071703" cy="1505608"/>
            <a:chOff x="1167715" y="2546278"/>
            <a:chExt cx="1745811" cy="2222723"/>
          </a:xfrm>
        </p:grpSpPr>
        <p:sp>
          <p:nvSpPr>
            <p:cNvPr id="20" name="矩形 19"/>
            <p:cNvSpPr/>
            <p:nvPr/>
          </p:nvSpPr>
          <p:spPr>
            <a:xfrm>
              <a:off x="1188358" y="3938301"/>
              <a:ext cx="1725168" cy="18993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 bwMode="auto">
            <a:xfrm>
              <a:off x="1882559" y="2546278"/>
              <a:ext cx="428962" cy="1473199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wrap="square">
              <a:spAutoFit/>
            </a:bodyPr>
            <a:lstStyle/>
            <a:p>
              <a:pPr algn="ctr" defTabSz="878205" eaLnBrk="1" fontAlgn="auto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5400" dirty="0" smtClean="0">
                  <a:ln>
                    <a:solidFill>
                      <a:srgbClr val="1F497D"/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2</a:t>
              </a:r>
              <a:endParaRPr lang="zh-CN" altLang="en-US" sz="5400" dirty="0">
                <a:ln>
                  <a:solidFill>
                    <a:srgbClr val="1F497D"/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23" name="TextBox 8"/>
            <p:cNvSpPr txBox="1">
              <a:spLocks noChangeArrowheads="1"/>
            </p:cNvSpPr>
            <p:nvPr/>
          </p:nvSpPr>
          <p:spPr bwMode="auto">
            <a:xfrm>
              <a:off x="1167715" y="4225652"/>
              <a:ext cx="1473822" cy="543349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pPr algn="ctr" defTabSz="878205" eaLnBrk="1" hangingPunct="1">
                <a:lnSpc>
                  <a:spcPct val="120000"/>
                </a:lnSpc>
              </a:pPr>
              <a:r>
                <a:rPr lang="en-US" altLang="zh-CN" sz="1600" b="1" dirty="0" smtClean="0">
                  <a:solidFill>
                    <a:srgbClr val="7F7F7F"/>
                  </a:solidFill>
                  <a:latin typeface="+mj-lt"/>
                  <a:ea typeface="冬青黑体简体中文 W6"/>
                  <a:cs typeface="冬青黑体简体中文 W6"/>
                </a:rPr>
                <a:t>Traditional Operas</a:t>
              </a:r>
              <a:endParaRPr lang="zh-CN" altLang="en-US" sz="1600" b="1" dirty="0">
                <a:solidFill>
                  <a:srgbClr val="7F7F7F"/>
                </a:solidFill>
                <a:latin typeface="+mj-lt"/>
                <a:ea typeface="冬青黑体简体中文 W6"/>
                <a:cs typeface="冬青黑体简体中文 W6"/>
              </a:endParaRPr>
            </a:p>
          </p:txBody>
        </p:sp>
      </p:grpSp>
      <p:grpSp>
        <p:nvGrpSpPr>
          <p:cNvPr id="11" name="组合 4"/>
          <p:cNvGrpSpPr/>
          <p:nvPr/>
        </p:nvGrpSpPr>
        <p:grpSpPr bwMode="auto">
          <a:xfrm>
            <a:off x="5286380" y="4209391"/>
            <a:ext cx="2878096" cy="1505608"/>
            <a:chOff x="1167715" y="2546278"/>
            <a:chExt cx="2425355" cy="2222723"/>
          </a:xfrm>
        </p:grpSpPr>
        <p:sp>
          <p:nvSpPr>
            <p:cNvPr id="32" name="矩形 31"/>
            <p:cNvSpPr/>
            <p:nvPr/>
          </p:nvSpPr>
          <p:spPr>
            <a:xfrm>
              <a:off x="1188358" y="3938301"/>
              <a:ext cx="1725168" cy="18993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4" name="TextBox 33"/>
            <p:cNvSpPr txBox="1"/>
            <p:nvPr/>
          </p:nvSpPr>
          <p:spPr bwMode="auto">
            <a:xfrm>
              <a:off x="1769719" y="2546278"/>
              <a:ext cx="428962" cy="1473199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wrap="square">
              <a:spAutoFit/>
            </a:bodyPr>
            <a:lstStyle/>
            <a:p>
              <a:pPr algn="ctr" defTabSz="878205" eaLnBrk="1" fontAlgn="auto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5400" dirty="0" smtClean="0">
                  <a:ln>
                    <a:solidFill>
                      <a:srgbClr val="1F497D"/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4</a:t>
              </a:r>
              <a:endParaRPr lang="zh-CN" altLang="en-US" sz="5400" dirty="0">
                <a:ln>
                  <a:solidFill>
                    <a:srgbClr val="1F497D"/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35" name="TextBox 8"/>
            <p:cNvSpPr txBox="1">
              <a:spLocks noChangeArrowheads="1"/>
            </p:cNvSpPr>
            <p:nvPr/>
          </p:nvSpPr>
          <p:spPr bwMode="auto">
            <a:xfrm>
              <a:off x="1167715" y="4225652"/>
              <a:ext cx="2425355" cy="543349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pPr algn="ctr" defTabSz="878205" eaLnBrk="1" hangingPunct="1">
                <a:lnSpc>
                  <a:spcPct val="120000"/>
                </a:lnSpc>
              </a:pPr>
              <a:r>
                <a:rPr lang="en-US" altLang="zh-CN" sz="1600" b="1" dirty="0" smtClean="0">
                  <a:solidFill>
                    <a:srgbClr val="7F7F7F"/>
                  </a:solidFill>
                  <a:latin typeface="+mj-lt"/>
                  <a:ea typeface="冬青黑体简体中文 W6"/>
                  <a:cs typeface="冬青黑体简体中文 W6"/>
                </a:rPr>
                <a:t>Traditional Musical Instruments</a:t>
              </a:r>
              <a:endParaRPr lang="zh-CN" altLang="en-US" sz="1600" b="1" dirty="0">
                <a:solidFill>
                  <a:srgbClr val="7F7F7F"/>
                </a:solidFill>
                <a:latin typeface="+mj-lt"/>
                <a:ea typeface="冬青黑体简体中文 W6"/>
                <a:cs typeface="冬青黑体简体中文 W6"/>
              </a:endParaRPr>
            </a:p>
          </p:txBody>
        </p:sp>
      </p:grpSp>
      <p:sp>
        <p:nvSpPr>
          <p:cNvPr id="62472" name="AutoShape 8" descr="户外,红色,成一排,传统文化,中国文化_607801d78_中国传统节日：元宵灯会_创意图片_Getty Images Chin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2474" name="AutoShape 10" descr="户外,红色,成一排,传统文化,中国文化_e7717f59b_中国传统节日：元宵灯会_创意图片_Getty Images Chin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" name="AutoShape 6" descr="传统文化,美人,琵琶,艺术文化和娱乐,表演_a05eb1836_古典美女弹琵琶_创意图片_Getty Images Chin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7" name="AutoShape 10" descr="室内,影棚拍摄,摄影,中国文化,古老的_gic3523649_乐器_创意图片_Getty Images Chin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9" name="Picture 12" descr="室内,影棚拍摄,摄影,中国文化,古老的_gic3523649_乐器_创意图片_Getty Images China"/>
          <p:cNvPicPr>
            <a:picLocks noChangeAspect="1" noChangeArrowheads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5286380" y="3357566"/>
            <a:ext cx="2000264" cy="1743066"/>
          </a:xfrm>
          <a:prstGeom prst="rect">
            <a:avLst/>
          </a:prstGeom>
          <a:noFill/>
        </p:spPr>
      </p:pic>
      <p:grpSp>
        <p:nvGrpSpPr>
          <p:cNvPr id="37" name="组合 36"/>
          <p:cNvGrpSpPr/>
          <p:nvPr/>
        </p:nvGrpSpPr>
        <p:grpSpPr>
          <a:xfrm>
            <a:off x="1500166" y="3286128"/>
            <a:ext cx="2071703" cy="2448620"/>
            <a:chOff x="1500166" y="3286128"/>
            <a:chExt cx="2071703" cy="2448620"/>
          </a:xfrm>
        </p:grpSpPr>
        <p:grpSp>
          <p:nvGrpSpPr>
            <p:cNvPr id="10" name="组合 4"/>
            <p:cNvGrpSpPr/>
            <p:nvPr/>
          </p:nvGrpSpPr>
          <p:grpSpPr bwMode="auto">
            <a:xfrm>
              <a:off x="1500166" y="4209391"/>
              <a:ext cx="2071703" cy="1525357"/>
              <a:chOff x="1167715" y="2546278"/>
              <a:chExt cx="1745811" cy="2251879"/>
            </a:xfrm>
          </p:grpSpPr>
          <p:sp>
            <p:nvSpPr>
              <p:cNvPr id="25" name="矩形 24"/>
              <p:cNvSpPr/>
              <p:nvPr/>
            </p:nvSpPr>
            <p:spPr>
              <a:xfrm>
                <a:off x="1188358" y="3938301"/>
                <a:ext cx="1725168" cy="18993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TextBox 27"/>
              <p:cNvSpPr txBox="1"/>
              <p:nvPr/>
            </p:nvSpPr>
            <p:spPr bwMode="auto">
              <a:xfrm>
                <a:off x="1769719" y="2546278"/>
                <a:ext cx="428962" cy="1473199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ffectLst/>
            </p:spPr>
            <p:txBody>
              <a:bodyPr wrap="square">
                <a:spAutoFit/>
              </a:bodyPr>
              <a:lstStyle/>
              <a:p>
                <a:pPr algn="ctr" defTabSz="878205" eaLnBrk="1" fontAlgn="auto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5400" dirty="0" smtClean="0">
                    <a:ln>
                      <a:solidFill>
                        <a:srgbClr val="1F497D"/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3</a:t>
                </a:r>
                <a:endParaRPr lang="zh-CN" altLang="en-US" sz="5400" dirty="0">
                  <a:ln>
                    <a:solidFill>
                      <a:srgbClr val="1F497D"/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30" name="TextBox 8"/>
              <p:cNvSpPr txBox="1">
                <a:spLocks noChangeArrowheads="1"/>
              </p:cNvSpPr>
              <p:nvPr/>
            </p:nvSpPr>
            <p:spPr bwMode="auto">
              <a:xfrm>
                <a:off x="1167715" y="4225652"/>
                <a:ext cx="1628628" cy="57250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none">
                <a:spAutoFit/>
              </a:bodyPr>
              <a:lstStyle/>
              <a:p>
                <a:pPr algn="ctr" defTabSz="878205" eaLnBrk="1" hangingPunct="1">
                  <a:lnSpc>
                    <a:spcPct val="120000"/>
                  </a:lnSpc>
                </a:pPr>
                <a:r>
                  <a:rPr lang="en-US" altLang="zh-CN" sz="1600" b="1" dirty="0" smtClean="0">
                    <a:solidFill>
                      <a:srgbClr val="A71F13"/>
                    </a:solidFill>
                    <a:latin typeface="+mj-lt"/>
                    <a:ea typeface="冬青黑体简体中文 W6"/>
                    <a:cs typeface="冬青黑体简体中文 W6"/>
                  </a:rPr>
                  <a:t>Folk Performing Arts</a:t>
                </a:r>
                <a:endParaRPr lang="zh-CN" altLang="en-US" sz="1600" b="1" dirty="0">
                  <a:solidFill>
                    <a:srgbClr val="A71F13"/>
                  </a:solidFill>
                  <a:latin typeface="+mj-lt"/>
                  <a:ea typeface="冬青黑体简体中文 W6"/>
                  <a:cs typeface="冬青黑体简体中文 W6"/>
                </a:endParaRPr>
              </a:p>
            </p:txBody>
          </p:sp>
        </p:grpSp>
        <p:pic>
          <p:nvPicPr>
            <p:cNvPr id="62468" name="Picture 4" descr="概念,主题,传统文化,东亚文化,中国文化_sb10065721s-001_Chinese shadow puppet on white background_创意图片_Getty Images China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1500166" y="3286128"/>
              <a:ext cx="2071702" cy="1787057"/>
            </a:xfrm>
            <a:prstGeom prst="rect">
              <a:avLst/>
            </a:prstGeom>
            <a:noFill/>
          </p:spPr>
        </p:pic>
        <p:sp>
          <p:nvSpPr>
            <p:cNvPr id="33" name="TextBox 32"/>
            <p:cNvSpPr txBox="1"/>
            <p:nvPr/>
          </p:nvSpPr>
          <p:spPr bwMode="auto">
            <a:xfrm>
              <a:off x="2214546" y="4143384"/>
              <a:ext cx="509036" cy="997902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wrap="square">
              <a:spAutoFit/>
            </a:bodyPr>
            <a:lstStyle/>
            <a:p>
              <a:pPr algn="ctr" defTabSz="878205" eaLnBrk="1" fontAlgn="auto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5400" dirty="0" smtClean="0">
                  <a:ln>
                    <a:solidFill>
                      <a:srgbClr val="1F497D"/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3</a:t>
              </a:r>
              <a:endParaRPr lang="zh-CN" altLang="en-US" sz="5400" dirty="0">
                <a:ln>
                  <a:solidFill>
                    <a:srgbClr val="1F497D"/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sp>
        <p:nvSpPr>
          <p:cNvPr id="36" name="TextBox 35"/>
          <p:cNvSpPr txBox="1"/>
          <p:nvPr/>
        </p:nvSpPr>
        <p:spPr bwMode="auto">
          <a:xfrm>
            <a:off x="6072198" y="4143384"/>
            <a:ext cx="509036" cy="997902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algn="ctr" defTabSz="878205"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5400" dirty="0" smtClean="0">
                <a:ln>
                  <a:solidFill>
                    <a:srgbClr val="1F497D"/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4</a:t>
            </a:r>
            <a:endParaRPr lang="zh-CN" altLang="en-US" sz="5400" dirty="0">
              <a:ln>
                <a:solidFill>
                  <a:srgbClr val="1F497D"/>
                </a:solidFill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24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24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24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24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3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 tmFilter="0, 0; .2, .5; .8, .5; 1, 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5" dur="250" autoRev="1" fill="hold"/>
                                        <p:tgtEl>
                                          <p:spTgt spid="3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灯片编号占位符 24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</a:ln>
        </p:spPr>
        <p:txBody>
          <a:bodyPr/>
          <a:lstStyle/>
          <a:p>
            <a:fld id="{6A60C2E7-68BF-4CD8-AF1C-B8DF0BB3074B}" type="slidenum">
              <a:rPr lang="zh-CN" altLang="en-US" sz="1400">
                <a:latin typeface="Times New Roman" panose="02020603050405020304" pitchFamily="18" charset="0"/>
                <a:cs typeface="Times New Roman" panose="02020603050405020304" pitchFamily="18" charset="0"/>
              </a:rPr>
            </a:fld>
            <a:endParaRPr lang="zh-CN" altLang="en-US"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" name="组合 3"/>
          <p:cNvGrpSpPr/>
          <p:nvPr/>
        </p:nvGrpSpPr>
        <p:grpSpPr bwMode="auto">
          <a:xfrm rot="16200000">
            <a:off x="4126437" y="-1769035"/>
            <a:ext cx="1278286" cy="7388078"/>
            <a:chOff x="1194701" y="448462"/>
            <a:chExt cx="1278594" cy="5029475"/>
          </a:xfrm>
        </p:grpSpPr>
        <p:sp>
          <p:nvSpPr>
            <p:cNvPr id="6" name="矩形 5"/>
            <p:cNvSpPr/>
            <p:nvPr/>
          </p:nvSpPr>
          <p:spPr>
            <a:xfrm>
              <a:off x="1194701" y="934781"/>
              <a:ext cx="1271894" cy="17933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" name="TextBox 1"/>
            <p:cNvSpPr txBox="1"/>
            <p:nvPr/>
          </p:nvSpPr>
          <p:spPr bwMode="auto">
            <a:xfrm rot="5400000">
              <a:off x="1650357" y="72065"/>
              <a:ext cx="446541" cy="1199335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wrap="none">
              <a:spAutoFit/>
            </a:bodyPr>
            <a:lstStyle/>
            <a:p>
              <a:pPr algn="ctr" defTabSz="878205" eaLnBrk="1" fontAlgn="auto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6600" dirty="0">
                  <a:ln>
                    <a:solidFill>
                      <a:srgbClr val="1F497D"/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1</a:t>
              </a:r>
              <a:endParaRPr lang="zh-CN" altLang="en-US" sz="6600" dirty="0">
                <a:ln>
                  <a:solidFill>
                    <a:srgbClr val="1F497D"/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6417" name="TextBox 2"/>
            <p:cNvSpPr txBox="1">
              <a:spLocks noChangeArrowheads="1"/>
            </p:cNvSpPr>
            <p:nvPr/>
          </p:nvSpPr>
          <p:spPr bwMode="auto">
            <a:xfrm rot="5400000">
              <a:off x="1168543" y="4488731"/>
              <a:ext cx="1472319" cy="506094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pPr algn="ctr" defTabSz="878205" eaLnBrk="1" hangingPunct="1">
                <a:lnSpc>
                  <a:spcPct val="120000"/>
                </a:lnSpc>
              </a:pPr>
              <a:r>
                <a:rPr lang="en-US" altLang="zh-CN" sz="2400" b="1" dirty="0" smtClean="0">
                  <a:solidFill>
                    <a:srgbClr val="772C03"/>
                  </a:solidFill>
                  <a:latin typeface="+mj-lt"/>
                </a:rPr>
                <a:t>Lead-in Activity</a:t>
              </a:r>
              <a:endParaRPr lang="en-US" altLang="zh-CN" sz="2400" b="1" dirty="0" smtClean="0">
                <a:solidFill>
                  <a:srgbClr val="772C03"/>
                </a:solidFill>
                <a:latin typeface="+mj-lt"/>
              </a:endParaRPr>
            </a:p>
          </p:txBody>
        </p:sp>
      </p:grpSp>
      <p:grpSp>
        <p:nvGrpSpPr>
          <p:cNvPr id="7" name="组合 6"/>
          <p:cNvGrpSpPr/>
          <p:nvPr/>
        </p:nvGrpSpPr>
        <p:grpSpPr bwMode="auto">
          <a:xfrm rot="16200000">
            <a:off x="3963234" y="-177069"/>
            <a:ext cx="1285883" cy="6926391"/>
            <a:chOff x="2202835" y="547121"/>
            <a:chExt cx="1286192" cy="4658780"/>
          </a:xfrm>
        </p:grpSpPr>
        <p:sp>
          <p:nvSpPr>
            <p:cNvPr id="13" name="矩形 12"/>
            <p:cNvSpPr/>
            <p:nvPr/>
          </p:nvSpPr>
          <p:spPr>
            <a:xfrm>
              <a:off x="2202835" y="979570"/>
              <a:ext cx="1271893" cy="17939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3" name="TextBox 32"/>
            <p:cNvSpPr txBox="1"/>
            <p:nvPr/>
          </p:nvSpPr>
          <p:spPr bwMode="auto">
            <a:xfrm rot="5400000">
              <a:off x="2668760" y="168054"/>
              <a:ext cx="441200" cy="1199334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wrap="none">
              <a:spAutoFit/>
            </a:bodyPr>
            <a:lstStyle/>
            <a:p>
              <a:pPr algn="ctr" defTabSz="878205" eaLnBrk="1" fontAlgn="auto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6600" dirty="0">
                  <a:ln>
                    <a:solidFill>
                      <a:srgbClr val="1F497D"/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2</a:t>
              </a:r>
              <a:endParaRPr lang="zh-CN" altLang="en-US" sz="6600" dirty="0">
                <a:ln>
                  <a:solidFill>
                    <a:srgbClr val="1F497D"/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6413" name="TextBox 36"/>
            <p:cNvSpPr txBox="1">
              <a:spLocks noChangeArrowheads="1"/>
            </p:cNvSpPr>
            <p:nvPr/>
          </p:nvSpPr>
          <p:spPr bwMode="auto">
            <a:xfrm rot="5400000">
              <a:off x="2350572" y="4353267"/>
              <a:ext cx="1199175" cy="506094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pPr algn="ctr" defTabSz="878205" eaLnBrk="1" hangingPunct="1">
                <a:lnSpc>
                  <a:spcPct val="120000"/>
                </a:lnSpc>
              </a:pPr>
              <a:r>
                <a:rPr lang="en-US" altLang="zh-CN" sz="2400" b="1" dirty="0" smtClean="0">
                  <a:solidFill>
                    <a:srgbClr val="7F7F7F"/>
                  </a:solidFill>
                  <a:latin typeface="+mj-lt"/>
                  <a:ea typeface="冬青黑体简体中文 W6"/>
                  <a:cs typeface="冬青黑体简体中文 W6"/>
                </a:rPr>
                <a:t>Chinese Arts</a:t>
              </a:r>
              <a:endParaRPr lang="en-US" altLang="zh-CN" sz="2400" b="1" dirty="0" smtClean="0">
                <a:solidFill>
                  <a:srgbClr val="7F7F7F"/>
                </a:solidFill>
                <a:latin typeface="+mj-lt"/>
                <a:ea typeface="冬青黑体简体中文 W6"/>
                <a:cs typeface="冬青黑体简体中文 W6"/>
              </a:endParaRPr>
            </a:p>
          </p:txBody>
        </p:sp>
      </p:grpSp>
      <p:grpSp>
        <p:nvGrpSpPr>
          <p:cNvPr id="10" name="组合 9"/>
          <p:cNvGrpSpPr/>
          <p:nvPr/>
        </p:nvGrpSpPr>
        <p:grpSpPr bwMode="auto">
          <a:xfrm rot="16200000">
            <a:off x="4052137" y="1105651"/>
            <a:ext cx="1271587" cy="7089898"/>
            <a:chOff x="4900252" y="576588"/>
            <a:chExt cx="1271896" cy="4790454"/>
          </a:xfrm>
        </p:grpSpPr>
        <p:sp>
          <p:nvSpPr>
            <p:cNvPr id="16" name="矩形 15"/>
            <p:cNvSpPr/>
            <p:nvPr/>
          </p:nvSpPr>
          <p:spPr>
            <a:xfrm>
              <a:off x="4900252" y="1011001"/>
              <a:ext cx="1271896" cy="17932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5" name="TextBox 34"/>
            <p:cNvSpPr txBox="1"/>
            <p:nvPr/>
          </p:nvSpPr>
          <p:spPr bwMode="auto">
            <a:xfrm rot="5400000">
              <a:off x="5293708" y="198524"/>
              <a:ext cx="443207" cy="1199336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wrap="none">
              <a:spAutoFit/>
            </a:bodyPr>
            <a:lstStyle/>
            <a:p>
              <a:pPr algn="ctr" defTabSz="878205" eaLnBrk="1" fontAlgn="auto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6600" dirty="0" smtClean="0">
                  <a:ln>
                    <a:solidFill>
                      <a:srgbClr val="1F497D"/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3</a:t>
              </a:r>
              <a:endParaRPr lang="zh-CN" altLang="en-US" sz="6600" dirty="0">
                <a:ln>
                  <a:solidFill>
                    <a:srgbClr val="1F497D"/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6409" name="TextBox 40"/>
            <p:cNvSpPr txBox="1">
              <a:spLocks noChangeArrowheads="1"/>
            </p:cNvSpPr>
            <p:nvPr/>
          </p:nvSpPr>
          <p:spPr bwMode="auto">
            <a:xfrm rot="5400000">
              <a:off x="4839824" y="4234787"/>
              <a:ext cx="1315108" cy="949401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pPr algn="ctr" defTabSz="878205" eaLnBrk="1" hangingPunct="1">
                <a:lnSpc>
                  <a:spcPct val="120000"/>
                </a:lnSpc>
              </a:pPr>
              <a:r>
                <a:rPr lang="en-US" altLang="zh-CN" sz="2400" dirty="0" smtClean="0">
                  <a:solidFill>
                    <a:srgbClr val="7F7F7F"/>
                  </a:solidFill>
                  <a:latin typeface="+mj-lt"/>
                  <a:ea typeface="冬青黑体简体中文 W6"/>
                  <a:cs typeface="冬青黑体简体中文 W6"/>
                </a:rPr>
                <a:t> </a:t>
              </a:r>
              <a:r>
                <a:rPr lang="en-US" altLang="zh-CN" sz="2400" b="1" dirty="0" smtClean="0">
                  <a:solidFill>
                    <a:srgbClr val="7F7F7F"/>
                  </a:solidFill>
                  <a:latin typeface="+mj-lt"/>
                  <a:ea typeface="冬青黑体简体中文 W6"/>
                  <a:cs typeface="冬青黑体简体中文 W6"/>
                </a:rPr>
                <a:t>Discussion &amp; </a:t>
              </a:r>
              <a:endParaRPr lang="en-US" altLang="zh-CN" sz="2400" b="1" dirty="0" smtClean="0">
                <a:solidFill>
                  <a:srgbClr val="7F7F7F"/>
                </a:solidFill>
                <a:latin typeface="+mj-lt"/>
                <a:ea typeface="冬青黑体简体中文 W6"/>
                <a:cs typeface="冬青黑体简体中文 W6"/>
              </a:endParaRPr>
            </a:p>
            <a:p>
              <a:pPr algn="ctr" defTabSz="878205" eaLnBrk="1" hangingPunct="1">
                <a:lnSpc>
                  <a:spcPct val="120000"/>
                </a:lnSpc>
              </a:pPr>
              <a:r>
                <a:rPr lang="en-US" altLang="zh-CN" sz="2400" b="1" dirty="0" smtClean="0">
                  <a:solidFill>
                    <a:srgbClr val="7F7F7F"/>
                  </a:solidFill>
                  <a:latin typeface="+mj-lt"/>
                  <a:ea typeface="冬青黑体简体中文 W6"/>
                  <a:cs typeface="冬青黑体简体中文 W6"/>
                </a:rPr>
                <a:t>Presentation</a:t>
              </a:r>
              <a:endParaRPr lang="zh-CN" altLang="en-US" sz="2400" b="1" dirty="0">
                <a:solidFill>
                  <a:srgbClr val="7F7F7F"/>
                </a:solidFill>
                <a:latin typeface="+mj-lt"/>
                <a:ea typeface="冬青黑体简体中文 W6"/>
                <a:cs typeface="冬青黑体简体中文 W6"/>
              </a:endParaRPr>
            </a:p>
          </p:txBody>
        </p:sp>
      </p:grpSp>
      <p:sp>
        <p:nvSpPr>
          <p:cNvPr id="16392" name="TextBox 30"/>
          <p:cNvSpPr txBox="1">
            <a:spLocks noChangeArrowheads="1"/>
          </p:cNvSpPr>
          <p:nvPr/>
        </p:nvSpPr>
        <p:spPr bwMode="auto">
          <a:xfrm>
            <a:off x="-32" y="-20"/>
            <a:ext cx="2116285" cy="65864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algn="ctr" defTabSz="878205" eaLnBrk="1" hangingPunct="1">
              <a:lnSpc>
                <a:spcPct val="120000"/>
              </a:lnSpc>
            </a:pPr>
            <a:r>
              <a:rPr lang="en-US" altLang="zh-CN" sz="3200" dirty="0" smtClean="0">
                <a:solidFill>
                  <a:srgbClr val="772C03"/>
                </a:solidFill>
                <a:latin typeface="Aharoni" panose="02010803020104030203" pitchFamily="2" charset="-79"/>
                <a:ea typeface="经典繁毛楷" panose="02010609000101010101" pitchFamily="49" charset="-122"/>
                <a:cs typeface="Aharoni" panose="02010803020104030203" pitchFamily="2" charset="-79"/>
              </a:rPr>
              <a:t>Overview</a:t>
            </a:r>
            <a:endParaRPr lang="zh-CN" altLang="en-US" sz="3200" dirty="0">
              <a:solidFill>
                <a:srgbClr val="772C03"/>
              </a:solidFill>
              <a:latin typeface="Aharoni" panose="02010803020104030203" pitchFamily="2" charset="-79"/>
              <a:ea typeface="经典繁毛楷" panose="02010609000101010101" pitchFamily="49" charset="-122"/>
              <a:cs typeface="Aharoni" panose="02010803020104030203" pitchFamily="2" charset="-79"/>
            </a:endParaRPr>
          </a:p>
        </p:txBody>
      </p:sp>
      <p:grpSp>
        <p:nvGrpSpPr>
          <p:cNvPr id="16393" name="组合 37"/>
          <p:cNvGrpSpPr/>
          <p:nvPr/>
        </p:nvGrpSpPr>
        <p:grpSpPr bwMode="auto">
          <a:xfrm>
            <a:off x="0" y="438136"/>
            <a:ext cx="9144000" cy="419100"/>
            <a:chOff x="0" y="133158"/>
            <a:chExt cx="9144000" cy="420086"/>
          </a:xfrm>
        </p:grpSpPr>
        <p:cxnSp>
          <p:nvCxnSpPr>
            <p:cNvPr id="42" name="直接连接符 41"/>
            <p:cNvCxnSpPr/>
            <p:nvPr/>
          </p:nvCxnSpPr>
          <p:spPr>
            <a:xfrm>
              <a:off x="4859338" y="343201"/>
              <a:ext cx="4284662" cy="0"/>
            </a:xfrm>
            <a:prstGeom prst="line">
              <a:avLst/>
            </a:prstGeom>
            <a:ln>
              <a:solidFill>
                <a:srgbClr val="A71F1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6400" name="Picture 5" descr="G:\360data\重要数据\桌面\东京国际朝日学院\素材\kiri-kiku0156498982.png"/>
            <p:cNvPicPr>
              <a:picLocks noChangeAspect="1" noChangeArrowheads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 bwMode="auto">
            <a:xfrm>
              <a:off x="4361957" y="133158"/>
              <a:ext cx="420086" cy="4200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44" name="直接连接符 43"/>
            <p:cNvCxnSpPr/>
            <p:nvPr/>
          </p:nvCxnSpPr>
          <p:spPr>
            <a:xfrm>
              <a:off x="0" y="343201"/>
              <a:ext cx="4284663" cy="0"/>
            </a:xfrm>
            <a:prstGeom prst="line">
              <a:avLst/>
            </a:prstGeom>
            <a:ln>
              <a:solidFill>
                <a:srgbClr val="A71F1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2226" name="Picture 2" descr="地形,自然,涂料,绘画艺术品,墨水_154059257_landscape_创意图片_Getty Images China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3108" y="1357302"/>
            <a:ext cx="4071967" cy="1209662"/>
          </a:xfrm>
          <a:prstGeom prst="rect">
            <a:avLst/>
          </a:prstGeom>
          <a:noFill/>
        </p:spPr>
      </p:pic>
      <p:pic>
        <p:nvPicPr>
          <p:cNvPr id="52234" name="Picture 10" descr="京剧,艺术,中国文化,数码合成,台湾文化_gic12746203_脸谱,京剧,面具,_创意图片_Getty Images China"/>
          <p:cNvPicPr>
            <a:picLocks noChangeAspect="1" noChangeArrowheads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2071670" y="2643186"/>
            <a:ext cx="4143404" cy="1285854"/>
          </a:xfrm>
          <a:prstGeom prst="rect">
            <a:avLst/>
          </a:prstGeom>
          <a:noFill/>
        </p:spPr>
      </p:pic>
      <p:sp>
        <p:nvSpPr>
          <p:cNvPr id="52238" name="AutoShape 14" descr="http://img3.imgtn.bdimg.com/it/u=1808604977,2366140180&amp;fm=21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2240" name="AutoShape 16" descr="http://img3.imgtn.bdimg.com/it/u=1808604977,2366140180&amp;fm=21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52242" name="Picture 18" descr="室内,影棚拍摄,摄影,中国文化,书法_gic4249839_静物砚台竹简_创意图片_Getty Images China"/>
          <p:cNvPicPr>
            <a:picLocks noChangeAspect="1" noChangeArrowheads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2143108" y="4071946"/>
            <a:ext cx="4071966" cy="1171562"/>
          </a:xfrm>
          <a:prstGeom prst="rect">
            <a:avLst/>
          </a:prstGeom>
          <a:noFill/>
        </p:spPr>
      </p:pic>
    </p:spTree>
  </p:cSld>
  <p:clrMapOvr>
    <a:masterClrMapping/>
  </p:clrMapOvr>
  <p:transition spd="med" advTm="3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0" dur="500"/>
                                        <p:tgtEl>
                                          <p:spTgt spid="52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 tmFilter="0, 0; .2, .5; .8, .5; 1, 0"/>
                                        <p:tgtEl>
                                          <p:spTgt spid="5222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" dur="250" autoRev="1" fill="hold"/>
                                        <p:tgtEl>
                                          <p:spTgt spid="5222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20" dur="500"/>
                                        <p:tgtEl>
                                          <p:spTgt spid="52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6" dur="500"/>
                                        <p:tgtEl>
                                          <p:spTgt spid="52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857224" y="1643054"/>
            <a:ext cx="500066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endParaRPr lang="en-US" altLang="zh-CN" sz="2400" dirty="0"/>
          </a:p>
        </p:txBody>
      </p:sp>
      <p:grpSp>
        <p:nvGrpSpPr>
          <p:cNvPr id="2" name="组合 3"/>
          <p:cNvGrpSpPr/>
          <p:nvPr/>
        </p:nvGrpSpPr>
        <p:grpSpPr bwMode="auto">
          <a:xfrm>
            <a:off x="0" y="579233"/>
            <a:ext cx="9144000" cy="420086"/>
            <a:chOff x="0" y="133158"/>
            <a:chExt cx="9144000" cy="420086"/>
          </a:xfrm>
        </p:grpSpPr>
        <p:cxnSp>
          <p:nvCxnSpPr>
            <p:cNvPr id="15" name="直接连接符 14"/>
            <p:cNvCxnSpPr/>
            <p:nvPr/>
          </p:nvCxnSpPr>
          <p:spPr>
            <a:xfrm>
              <a:off x="4859338" y="343994"/>
              <a:ext cx="4284662" cy="0"/>
            </a:xfrm>
            <a:prstGeom prst="line">
              <a:avLst/>
            </a:prstGeom>
            <a:ln>
              <a:solidFill>
                <a:srgbClr val="A71F1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6" name="Picture 5" descr="G:\360data\重要数据\桌面\东京国际朝日学院\素材\kiri-kiku0156498982.png"/>
            <p:cNvPicPr>
              <a:picLocks noChangeAspect="1" noChangeArrowheads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 bwMode="auto">
            <a:xfrm>
              <a:off x="4361957" y="133158"/>
              <a:ext cx="420086" cy="4200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17" name="直接连接符 16"/>
            <p:cNvCxnSpPr/>
            <p:nvPr/>
          </p:nvCxnSpPr>
          <p:spPr>
            <a:xfrm>
              <a:off x="0" y="343994"/>
              <a:ext cx="4284663" cy="0"/>
            </a:xfrm>
            <a:prstGeom prst="line">
              <a:avLst/>
            </a:prstGeom>
            <a:ln>
              <a:solidFill>
                <a:srgbClr val="A71F1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8"/>
          <p:cNvSpPr txBox="1">
            <a:spLocks noChangeArrowheads="1"/>
          </p:cNvSpPr>
          <p:nvPr/>
        </p:nvSpPr>
        <p:spPr bwMode="auto">
          <a:xfrm>
            <a:off x="428596" y="142856"/>
            <a:ext cx="7929588" cy="64633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defTabSz="878205" eaLnBrk="1" hangingPunct="1">
              <a:lnSpc>
                <a:spcPct val="120000"/>
              </a:lnSpc>
            </a:pPr>
            <a:r>
              <a:rPr lang="en-US" altLang="zh-CN" sz="3000" dirty="0" smtClean="0">
                <a:solidFill>
                  <a:srgbClr val="772C03"/>
                </a:solidFill>
                <a:latin typeface="Aharoni" panose="02010803020104030203" pitchFamily="2" charset="-79"/>
                <a:ea typeface="经典繁毛楷" panose="02010609000101010101" pitchFamily="49" charset="-122"/>
                <a:cs typeface="Aharoni" panose="02010803020104030203" pitchFamily="2" charset="-79"/>
              </a:rPr>
              <a:t>Folk Performing Arts</a:t>
            </a:r>
            <a:endParaRPr lang="en-US" altLang="zh-CN" sz="3000" dirty="0" smtClean="0">
              <a:solidFill>
                <a:srgbClr val="772C03"/>
              </a:solidFill>
              <a:latin typeface="Aharoni" panose="02010803020104030203" pitchFamily="2" charset="-79"/>
              <a:ea typeface="经典繁毛楷" panose="02010609000101010101" pitchFamily="49" charset="-122"/>
              <a:cs typeface="Aharoni" panose="02010803020104030203" pitchFamily="2" charset="-79"/>
            </a:endParaRPr>
          </a:p>
        </p:txBody>
      </p:sp>
      <p:pic>
        <p:nvPicPr>
          <p:cNvPr id="21" name="Picture 2" descr="C:\Users\admin\Desktop\F20071123142023319211507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910" y="1357303"/>
            <a:ext cx="2537929" cy="1714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3" descr="C:\Users\admin\Desktop\19300001024098139406715632711_950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0430" y="1357302"/>
            <a:ext cx="2214578" cy="1670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6" descr="C:\Users\admin\Desktop\2572353392777121134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356"/>
          <a:stretch>
            <a:fillRect/>
          </a:stretch>
        </p:blipFill>
        <p:spPr bwMode="auto">
          <a:xfrm>
            <a:off x="6072199" y="1357302"/>
            <a:ext cx="2500330" cy="1714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586" name="Picture 2" descr="http://pic.baike.soso.com/p/20120109/bki-20120109160348-2037122907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929190" y="3357566"/>
            <a:ext cx="2071682" cy="1899042"/>
          </a:xfrm>
          <a:prstGeom prst="rect">
            <a:avLst/>
          </a:prstGeom>
          <a:noFill/>
        </p:spPr>
      </p:pic>
      <p:sp>
        <p:nvSpPr>
          <p:cNvPr id="31" name="矩形 30"/>
          <p:cNvSpPr/>
          <p:nvPr/>
        </p:nvSpPr>
        <p:spPr>
          <a:xfrm>
            <a:off x="1500166" y="857236"/>
            <a:ext cx="65148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smtClean="0"/>
              <a:t>Can you name the following folk performing arts?</a:t>
            </a:r>
            <a:endParaRPr lang="zh-CN" altLang="en-US" sz="2400" dirty="0"/>
          </a:p>
        </p:txBody>
      </p:sp>
      <p:pic>
        <p:nvPicPr>
          <p:cNvPr id="67588" name="Picture 4" descr="http://www.cd-pa.com/bbs/data/attachment/forum/201202/28/091526krmva5g2j2gv3e2z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214546" y="3214690"/>
            <a:ext cx="1500198" cy="200026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灯片编号占位符 1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</a:ln>
        </p:spPr>
        <p:txBody>
          <a:bodyPr/>
          <a:lstStyle/>
          <a:p>
            <a:fld id="{6DC83767-297E-4BF8-845B-5970FB2FB146}" type="slidenum">
              <a:rPr lang="zh-CN" altLang="en-US"/>
            </a:fld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3643306" y="1071550"/>
            <a:ext cx="15181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smtClean="0">
                <a:solidFill>
                  <a:schemeClr val="accent6">
                    <a:lumMod val="50000"/>
                  </a:schemeClr>
                </a:solidFill>
              </a:rPr>
              <a:t>Acrobatics</a:t>
            </a:r>
            <a:endParaRPr lang="zh-CN" altLang="en-US" sz="24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857224" y="1643054"/>
            <a:ext cx="500066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endParaRPr lang="en-US" altLang="zh-CN" sz="2400" dirty="0"/>
          </a:p>
        </p:txBody>
      </p:sp>
      <p:grpSp>
        <p:nvGrpSpPr>
          <p:cNvPr id="2" name="组合 3"/>
          <p:cNvGrpSpPr/>
          <p:nvPr/>
        </p:nvGrpSpPr>
        <p:grpSpPr bwMode="auto">
          <a:xfrm>
            <a:off x="0" y="579233"/>
            <a:ext cx="9144000" cy="420086"/>
            <a:chOff x="0" y="133158"/>
            <a:chExt cx="9144000" cy="420086"/>
          </a:xfrm>
        </p:grpSpPr>
        <p:cxnSp>
          <p:nvCxnSpPr>
            <p:cNvPr id="15" name="直接连接符 14"/>
            <p:cNvCxnSpPr/>
            <p:nvPr/>
          </p:nvCxnSpPr>
          <p:spPr>
            <a:xfrm>
              <a:off x="4859338" y="343994"/>
              <a:ext cx="4284662" cy="0"/>
            </a:xfrm>
            <a:prstGeom prst="line">
              <a:avLst/>
            </a:prstGeom>
            <a:ln>
              <a:solidFill>
                <a:srgbClr val="A71F1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6" name="Picture 5" descr="G:\360data\重要数据\桌面\东京国际朝日学院\素材\kiri-kiku0156498982.png"/>
            <p:cNvPicPr>
              <a:picLocks noChangeAspect="1" noChangeArrowheads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 bwMode="auto">
            <a:xfrm>
              <a:off x="4361957" y="133158"/>
              <a:ext cx="420086" cy="4200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17" name="直接连接符 16"/>
            <p:cNvCxnSpPr/>
            <p:nvPr/>
          </p:nvCxnSpPr>
          <p:spPr>
            <a:xfrm>
              <a:off x="0" y="343994"/>
              <a:ext cx="4284663" cy="0"/>
            </a:xfrm>
            <a:prstGeom prst="line">
              <a:avLst/>
            </a:prstGeom>
            <a:ln>
              <a:solidFill>
                <a:srgbClr val="A71F1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8"/>
          <p:cNvSpPr txBox="1">
            <a:spLocks noChangeArrowheads="1"/>
          </p:cNvSpPr>
          <p:nvPr/>
        </p:nvSpPr>
        <p:spPr bwMode="auto">
          <a:xfrm>
            <a:off x="428596" y="142856"/>
            <a:ext cx="7929588" cy="64633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defTabSz="878205" eaLnBrk="1" hangingPunct="1">
              <a:lnSpc>
                <a:spcPct val="120000"/>
              </a:lnSpc>
            </a:pPr>
            <a:r>
              <a:rPr lang="en-US" altLang="zh-CN" sz="3000" dirty="0" smtClean="0">
                <a:solidFill>
                  <a:srgbClr val="772C03"/>
                </a:solidFill>
                <a:latin typeface="Aharoni" panose="02010803020104030203" pitchFamily="2" charset="-79"/>
                <a:ea typeface="经典繁毛楷" panose="02010609000101010101" pitchFamily="49" charset="-122"/>
                <a:cs typeface="Aharoni" panose="02010803020104030203" pitchFamily="2" charset="-79"/>
              </a:rPr>
              <a:t>Folk Performing Arts</a:t>
            </a:r>
            <a:endParaRPr lang="en-US" altLang="zh-CN" sz="3000" dirty="0" smtClean="0">
              <a:solidFill>
                <a:srgbClr val="772C03"/>
              </a:solidFill>
              <a:latin typeface="Aharoni" panose="02010803020104030203" pitchFamily="2" charset="-79"/>
              <a:ea typeface="经典繁毛楷" panose="02010609000101010101" pitchFamily="49" charset="-122"/>
              <a:cs typeface="Aharoni" panose="02010803020104030203" pitchFamily="2" charset="-79"/>
            </a:endParaRPr>
          </a:p>
        </p:txBody>
      </p:sp>
      <p:sp>
        <p:nvSpPr>
          <p:cNvPr id="18" name="TextBox 17"/>
          <p:cNvSpPr txBox="1"/>
          <p:nvPr/>
        </p:nvSpPr>
        <p:spPr bwMode="auto">
          <a:xfrm>
            <a:off x="714348" y="1785930"/>
            <a:ext cx="5429288" cy="1865126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 rtlCol="0">
            <a:spAutoFit/>
          </a:bodyPr>
          <a:lstStyle/>
          <a:p>
            <a:pPr defTabSz="87820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2400" dirty="0" smtClean="0">
                <a:latin typeface="+mn-lt"/>
                <a:ea typeface="微软雅黑" panose="020B0503020204020204" pitchFamily="34" charset="-122"/>
                <a:cs typeface="Arial" panose="020B0604020202020204" pitchFamily="34" charset="0"/>
              </a:rPr>
              <a:t>has been in existence for over 2000 </a:t>
            </a:r>
            <a:endParaRPr lang="en-US" altLang="zh-CN" sz="2400" dirty="0" smtClean="0">
              <a:latin typeface="+mn-lt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defTabSz="878205">
              <a:lnSpc>
                <a:spcPct val="120000"/>
              </a:lnSpc>
            </a:pPr>
            <a:r>
              <a:rPr lang="en-US" altLang="zh-CN" sz="2400" dirty="0" smtClean="0">
                <a:latin typeface="+mn-lt"/>
                <a:ea typeface="微软雅黑" panose="020B0503020204020204" pitchFamily="34" charset="-122"/>
                <a:cs typeface="Arial" panose="020B0604020202020204" pitchFamily="34" charset="0"/>
              </a:rPr>
              <a:t>  years</a:t>
            </a:r>
            <a:endParaRPr lang="en-US" altLang="zh-CN" sz="2400" dirty="0" smtClean="0">
              <a:latin typeface="+mn-lt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defTabSz="87820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latin typeface="+mn-lt"/>
                <a:ea typeface="微软雅黑" panose="020B0503020204020204" pitchFamily="34" charset="-122"/>
                <a:cs typeface="Arial" panose="020B0604020202020204" pitchFamily="34" charset="0"/>
              </a:rPr>
              <a:t> Chinese acrobatics enjoy fame around </a:t>
            </a:r>
            <a:endParaRPr lang="en-US" altLang="zh-CN" sz="2400" dirty="0" smtClean="0">
              <a:latin typeface="+mn-lt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defTabSz="878205">
              <a:lnSpc>
                <a:spcPct val="120000"/>
              </a:lnSpc>
            </a:pPr>
            <a:r>
              <a:rPr lang="en-US" altLang="zh-CN" sz="2400" dirty="0" smtClean="0">
                <a:latin typeface="+mn-lt"/>
                <a:ea typeface="微软雅黑" panose="020B0503020204020204" pitchFamily="34" charset="-122"/>
                <a:cs typeface="Arial" panose="020B0604020202020204" pitchFamily="34" charset="0"/>
              </a:rPr>
              <a:t>   the world and play a dominant role </a:t>
            </a:r>
            <a:endParaRPr lang="en-US" altLang="zh-CN" sz="2400" dirty="0">
              <a:latin typeface="+mn-lt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13" name="Picture 2" descr="C:\Users\admin\Desktop\F20071123142023319211507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2198" y="2000244"/>
            <a:ext cx="2537929" cy="1714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7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2" dur="500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灯片编号占位符 1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</a:ln>
        </p:spPr>
        <p:txBody>
          <a:bodyPr/>
          <a:lstStyle/>
          <a:p>
            <a:fld id="{6DC83767-297E-4BF8-845B-5970FB2FB146}" type="slidenum">
              <a:rPr lang="zh-CN" altLang="en-US"/>
            </a:fld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4143372" y="1142988"/>
            <a:ext cx="78258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i="1" dirty="0" err="1" smtClean="0">
                <a:solidFill>
                  <a:schemeClr val="accent6">
                    <a:lumMod val="50000"/>
                  </a:schemeClr>
                </a:solidFill>
              </a:rPr>
              <a:t>Quyi</a:t>
            </a:r>
            <a:endParaRPr lang="zh-CN" altLang="en-US" sz="2400" b="1" i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857224" y="1643054"/>
            <a:ext cx="500066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endParaRPr lang="en-US" altLang="zh-CN" sz="2400" dirty="0"/>
          </a:p>
        </p:txBody>
      </p:sp>
      <p:grpSp>
        <p:nvGrpSpPr>
          <p:cNvPr id="2" name="组合 3"/>
          <p:cNvGrpSpPr/>
          <p:nvPr/>
        </p:nvGrpSpPr>
        <p:grpSpPr bwMode="auto">
          <a:xfrm>
            <a:off x="0" y="579233"/>
            <a:ext cx="9144000" cy="420086"/>
            <a:chOff x="0" y="133158"/>
            <a:chExt cx="9144000" cy="420086"/>
          </a:xfrm>
        </p:grpSpPr>
        <p:cxnSp>
          <p:nvCxnSpPr>
            <p:cNvPr id="15" name="直接连接符 14"/>
            <p:cNvCxnSpPr/>
            <p:nvPr/>
          </p:nvCxnSpPr>
          <p:spPr>
            <a:xfrm>
              <a:off x="4859338" y="343994"/>
              <a:ext cx="4284662" cy="0"/>
            </a:xfrm>
            <a:prstGeom prst="line">
              <a:avLst/>
            </a:prstGeom>
            <a:ln>
              <a:solidFill>
                <a:srgbClr val="A71F1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6" name="Picture 5" descr="G:\360data\重要数据\桌面\东京国际朝日学院\素材\kiri-kiku0156498982.png"/>
            <p:cNvPicPr>
              <a:picLocks noChangeAspect="1" noChangeArrowheads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 bwMode="auto">
            <a:xfrm>
              <a:off x="4361957" y="133158"/>
              <a:ext cx="420086" cy="4200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17" name="直接连接符 16"/>
            <p:cNvCxnSpPr/>
            <p:nvPr/>
          </p:nvCxnSpPr>
          <p:spPr>
            <a:xfrm>
              <a:off x="0" y="343994"/>
              <a:ext cx="4284663" cy="0"/>
            </a:xfrm>
            <a:prstGeom prst="line">
              <a:avLst/>
            </a:prstGeom>
            <a:ln>
              <a:solidFill>
                <a:srgbClr val="A71F1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8"/>
          <p:cNvSpPr txBox="1">
            <a:spLocks noChangeArrowheads="1"/>
          </p:cNvSpPr>
          <p:nvPr/>
        </p:nvSpPr>
        <p:spPr bwMode="auto">
          <a:xfrm>
            <a:off x="428596" y="142856"/>
            <a:ext cx="7929588" cy="64633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defTabSz="878205" eaLnBrk="1" hangingPunct="1">
              <a:lnSpc>
                <a:spcPct val="120000"/>
              </a:lnSpc>
            </a:pPr>
            <a:r>
              <a:rPr lang="en-US" altLang="zh-CN" sz="3000" dirty="0" smtClean="0">
                <a:solidFill>
                  <a:srgbClr val="772C03"/>
                </a:solidFill>
                <a:latin typeface="Aharoni" panose="02010803020104030203" pitchFamily="2" charset="-79"/>
                <a:ea typeface="经典繁毛楷" panose="02010609000101010101" pitchFamily="49" charset="-122"/>
                <a:cs typeface="Aharoni" panose="02010803020104030203" pitchFamily="2" charset="-79"/>
              </a:rPr>
              <a:t>Folk Performing Arts</a:t>
            </a:r>
            <a:endParaRPr lang="en-US" altLang="zh-CN" sz="3000" dirty="0" smtClean="0">
              <a:solidFill>
                <a:srgbClr val="772C03"/>
              </a:solidFill>
              <a:latin typeface="Aharoni" panose="02010803020104030203" pitchFamily="2" charset="-79"/>
              <a:ea typeface="经典繁毛楷" panose="02010609000101010101" pitchFamily="49" charset="-122"/>
              <a:cs typeface="Aharoni" panose="02010803020104030203" pitchFamily="2" charset="-79"/>
            </a:endParaRPr>
          </a:p>
        </p:txBody>
      </p:sp>
      <p:sp>
        <p:nvSpPr>
          <p:cNvPr id="18" name="TextBox 17"/>
          <p:cNvSpPr txBox="1"/>
          <p:nvPr/>
        </p:nvSpPr>
        <p:spPr bwMode="auto">
          <a:xfrm>
            <a:off x="714348" y="1785930"/>
            <a:ext cx="5429288" cy="360612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 rtlCol="0">
            <a:spAutoFit/>
          </a:bodyPr>
          <a:lstStyle/>
          <a:p>
            <a:pPr defTabSz="87820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zh-CN" sz="1600" dirty="0">
              <a:solidFill>
                <a:srgbClr val="772C03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14" name="Picture 4" descr="C:\Users\admin\Desktop\2013020117024051452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0212" y="1714492"/>
            <a:ext cx="2390166" cy="1357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5" descr="C:\Users\admin\Desktop\19300447853951133751073275911_95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2066" y="1667058"/>
            <a:ext cx="2228647" cy="1488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6" descr="C:\Users\admin\Desktop\2572353392777121134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356"/>
          <a:stretch>
            <a:fillRect/>
          </a:stretch>
        </p:blipFill>
        <p:spPr bwMode="auto">
          <a:xfrm>
            <a:off x="1285852" y="3500442"/>
            <a:ext cx="2428892" cy="1500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730" name="Picture 2" descr="http://a2.att.hudong.com/67/51/01300000084627126441511885117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072066" y="3500442"/>
            <a:ext cx="2214183" cy="1500198"/>
          </a:xfrm>
          <a:prstGeom prst="rect">
            <a:avLst/>
          </a:prstGeom>
          <a:noFill/>
        </p:spPr>
      </p:pic>
      <p:sp>
        <p:nvSpPr>
          <p:cNvPr id="22" name="TextBox 21"/>
          <p:cNvSpPr txBox="1"/>
          <p:nvPr/>
        </p:nvSpPr>
        <p:spPr bwMode="auto">
          <a:xfrm>
            <a:off x="1857356" y="3071814"/>
            <a:ext cx="2214578" cy="43704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 rtlCol="0">
            <a:spAutoFit/>
          </a:bodyPr>
          <a:lstStyle/>
          <a:p>
            <a:pPr defTabSz="878205">
              <a:lnSpc>
                <a:spcPct val="120000"/>
              </a:lnSpc>
            </a:pPr>
            <a:r>
              <a:rPr lang="en-US" altLang="zh-CN" sz="2000" dirty="0" smtClean="0">
                <a:latin typeface="+mn-lt"/>
                <a:ea typeface="微软雅黑" panose="020B0503020204020204" pitchFamily="34" charset="-122"/>
                <a:cs typeface="Arial" panose="020B0604020202020204" pitchFamily="34" charset="0"/>
              </a:rPr>
              <a:t>crosstalk</a:t>
            </a:r>
            <a:endParaRPr lang="zh-CN" altLang="en-US" sz="2000" dirty="0">
              <a:latin typeface="+mn-lt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3" name="TextBox 22"/>
          <p:cNvSpPr txBox="1"/>
          <p:nvPr/>
        </p:nvSpPr>
        <p:spPr bwMode="auto">
          <a:xfrm>
            <a:off x="5572132" y="3071814"/>
            <a:ext cx="2214578" cy="43704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 rtlCol="0">
            <a:spAutoFit/>
          </a:bodyPr>
          <a:lstStyle/>
          <a:p>
            <a:pPr defTabSz="878205">
              <a:lnSpc>
                <a:spcPct val="120000"/>
              </a:lnSpc>
            </a:pPr>
            <a:r>
              <a:rPr lang="en-US" altLang="zh-CN" sz="2000" dirty="0" smtClean="0">
                <a:latin typeface="+mn-lt"/>
                <a:ea typeface="微软雅黑" panose="020B0503020204020204" pitchFamily="34" charset="-122"/>
                <a:cs typeface="Arial" panose="020B0604020202020204" pitchFamily="34" charset="0"/>
              </a:rPr>
              <a:t>clapper talk</a:t>
            </a:r>
            <a:endParaRPr lang="zh-CN" altLang="en-US" sz="2000" dirty="0">
              <a:latin typeface="+mn-lt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4" name="TextBox 23"/>
          <p:cNvSpPr txBox="1"/>
          <p:nvPr/>
        </p:nvSpPr>
        <p:spPr bwMode="auto">
          <a:xfrm>
            <a:off x="1785918" y="5000640"/>
            <a:ext cx="2214578" cy="43704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 rtlCol="0">
            <a:spAutoFit/>
          </a:bodyPr>
          <a:lstStyle/>
          <a:p>
            <a:pPr defTabSz="878205">
              <a:lnSpc>
                <a:spcPct val="120000"/>
              </a:lnSpc>
            </a:pPr>
            <a:r>
              <a:rPr lang="en-US" altLang="zh-CN" sz="2000" i="1" dirty="0" err="1" smtClean="0">
                <a:latin typeface="+mn-lt"/>
                <a:ea typeface="微软雅黑" panose="020B0503020204020204" pitchFamily="34" charset="-122"/>
                <a:cs typeface="Arial" panose="020B0604020202020204" pitchFamily="34" charset="0"/>
              </a:rPr>
              <a:t>pingshu</a:t>
            </a:r>
            <a:endParaRPr lang="zh-CN" altLang="en-US" sz="2000" i="1" dirty="0">
              <a:latin typeface="+mn-lt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5" name="TextBox 24"/>
          <p:cNvSpPr txBox="1"/>
          <p:nvPr/>
        </p:nvSpPr>
        <p:spPr bwMode="auto">
          <a:xfrm>
            <a:off x="5643570" y="5000640"/>
            <a:ext cx="2214578" cy="43704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 rtlCol="0">
            <a:spAutoFit/>
          </a:bodyPr>
          <a:lstStyle/>
          <a:p>
            <a:pPr defTabSz="878205">
              <a:lnSpc>
                <a:spcPct val="120000"/>
              </a:lnSpc>
            </a:pPr>
            <a:r>
              <a:rPr lang="en-US" altLang="zh-CN" sz="2000" dirty="0" smtClean="0">
                <a:latin typeface="+mn-lt"/>
                <a:ea typeface="微软雅黑" panose="020B0503020204020204" pitchFamily="34" charset="-122"/>
                <a:cs typeface="Arial" panose="020B0604020202020204" pitchFamily="34" charset="0"/>
              </a:rPr>
              <a:t>short play</a:t>
            </a:r>
            <a:endParaRPr lang="zh-CN" altLang="en-US" sz="2000" dirty="0">
              <a:latin typeface="+mn-lt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37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37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/>
      <p:bldP spid="25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灯片编号占位符 1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</a:ln>
        </p:spPr>
        <p:txBody>
          <a:bodyPr/>
          <a:lstStyle/>
          <a:p>
            <a:fld id="{6DC83767-297E-4BF8-845B-5970FB2FB146}" type="slidenum">
              <a:rPr lang="zh-CN" altLang="en-US"/>
            </a:fld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3929058" y="1071550"/>
            <a:ext cx="134139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 smtClean="0">
                <a:solidFill>
                  <a:schemeClr val="accent6">
                    <a:lumMod val="50000"/>
                  </a:schemeClr>
                </a:solidFill>
              </a:rPr>
              <a:t>Crosstalk</a:t>
            </a:r>
            <a:endParaRPr lang="zh-CN" altLang="en-US" sz="24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857224" y="1643054"/>
            <a:ext cx="500066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endParaRPr lang="en-US" altLang="zh-CN" sz="2400" dirty="0"/>
          </a:p>
        </p:txBody>
      </p:sp>
      <p:grpSp>
        <p:nvGrpSpPr>
          <p:cNvPr id="2" name="组合 3"/>
          <p:cNvGrpSpPr/>
          <p:nvPr/>
        </p:nvGrpSpPr>
        <p:grpSpPr bwMode="auto">
          <a:xfrm>
            <a:off x="0" y="579233"/>
            <a:ext cx="9144000" cy="420086"/>
            <a:chOff x="0" y="133158"/>
            <a:chExt cx="9144000" cy="420086"/>
          </a:xfrm>
        </p:grpSpPr>
        <p:cxnSp>
          <p:nvCxnSpPr>
            <p:cNvPr id="15" name="直接连接符 14"/>
            <p:cNvCxnSpPr/>
            <p:nvPr/>
          </p:nvCxnSpPr>
          <p:spPr>
            <a:xfrm>
              <a:off x="4859338" y="343994"/>
              <a:ext cx="4284662" cy="0"/>
            </a:xfrm>
            <a:prstGeom prst="line">
              <a:avLst/>
            </a:prstGeom>
            <a:ln>
              <a:solidFill>
                <a:srgbClr val="A71F1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6" name="Picture 5" descr="G:\360data\重要数据\桌面\东京国际朝日学院\素材\kiri-kiku0156498982.png"/>
            <p:cNvPicPr>
              <a:picLocks noChangeAspect="1" noChangeArrowheads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 bwMode="auto">
            <a:xfrm>
              <a:off x="4361957" y="133158"/>
              <a:ext cx="420086" cy="4200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17" name="直接连接符 16"/>
            <p:cNvCxnSpPr/>
            <p:nvPr/>
          </p:nvCxnSpPr>
          <p:spPr>
            <a:xfrm>
              <a:off x="0" y="343994"/>
              <a:ext cx="4284663" cy="0"/>
            </a:xfrm>
            <a:prstGeom prst="line">
              <a:avLst/>
            </a:prstGeom>
            <a:ln>
              <a:solidFill>
                <a:srgbClr val="A71F1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8"/>
          <p:cNvSpPr txBox="1">
            <a:spLocks noChangeArrowheads="1"/>
          </p:cNvSpPr>
          <p:nvPr/>
        </p:nvSpPr>
        <p:spPr bwMode="auto">
          <a:xfrm>
            <a:off x="428596" y="142856"/>
            <a:ext cx="7929588" cy="64633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defTabSz="878205" eaLnBrk="1" hangingPunct="1">
              <a:lnSpc>
                <a:spcPct val="120000"/>
              </a:lnSpc>
            </a:pPr>
            <a:r>
              <a:rPr lang="en-US" altLang="zh-CN" sz="3000" i="1" dirty="0" err="1" smtClean="0">
                <a:solidFill>
                  <a:srgbClr val="772C03"/>
                </a:solidFill>
                <a:latin typeface="Aharoni" panose="02010803020104030203" pitchFamily="2" charset="-79"/>
                <a:ea typeface="经典繁毛楷" panose="02010609000101010101" pitchFamily="49" charset="-122"/>
                <a:cs typeface="Aharoni" panose="02010803020104030203" pitchFamily="2" charset="-79"/>
              </a:rPr>
              <a:t>Quyi</a:t>
            </a:r>
            <a:endParaRPr lang="en-US" altLang="zh-CN" sz="3000" i="1" dirty="0" smtClean="0">
              <a:solidFill>
                <a:srgbClr val="772C03"/>
              </a:solidFill>
              <a:latin typeface="Aharoni" panose="02010803020104030203" pitchFamily="2" charset="-79"/>
              <a:ea typeface="经典繁毛楷" panose="02010609000101010101" pitchFamily="49" charset="-122"/>
              <a:cs typeface="Aharoni" panose="02010803020104030203" pitchFamily="2" charset="-79"/>
            </a:endParaRPr>
          </a:p>
        </p:txBody>
      </p:sp>
      <p:sp>
        <p:nvSpPr>
          <p:cNvPr id="18" name="TextBox 17"/>
          <p:cNvSpPr txBox="1"/>
          <p:nvPr/>
        </p:nvSpPr>
        <p:spPr bwMode="auto">
          <a:xfrm>
            <a:off x="714348" y="1571616"/>
            <a:ext cx="7858180" cy="2160591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 rtlCol="0">
            <a:spAutoFit/>
          </a:bodyPr>
          <a:lstStyle/>
          <a:p>
            <a:pPr defTabSz="87820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 smtClean="0">
                <a:solidFill>
                  <a:srgbClr val="772C03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2400" dirty="0" smtClean="0">
                <a:latin typeface="+mn-lt"/>
                <a:ea typeface="微软雅黑" panose="020B0503020204020204" pitchFamily="34" charset="-122"/>
                <a:cs typeface="Arial" panose="020B0604020202020204" pitchFamily="34" charset="0"/>
              </a:rPr>
              <a:t>characterized by talking, imitation, fun-making, and singing</a:t>
            </a:r>
            <a:endParaRPr lang="en-US" altLang="zh-CN" sz="2400" dirty="0" smtClean="0">
              <a:latin typeface="+mn-lt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defTabSz="87820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latin typeface="+mn-lt"/>
                <a:ea typeface="微软雅黑" panose="020B0503020204020204" pitchFamily="34" charset="-122"/>
                <a:cs typeface="Arial" panose="020B0604020202020204" pitchFamily="34" charset="0"/>
              </a:rPr>
              <a:t> with satire as its main purpose </a:t>
            </a:r>
            <a:endParaRPr lang="en-US" altLang="zh-CN" sz="2400" dirty="0" smtClean="0">
              <a:latin typeface="+mn-lt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defTabSz="87820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latin typeface="+mn-lt"/>
                <a:ea typeface="微软雅黑" panose="020B0503020204020204" pitchFamily="34" charset="-122"/>
                <a:cs typeface="Arial" panose="020B0604020202020204" pitchFamily="34" charset="0"/>
              </a:rPr>
              <a:t> classified into three types: comic monologue, comic </a:t>
            </a:r>
            <a:endParaRPr lang="en-US" altLang="zh-CN" sz="2400" dirty="0" smtClean="0">
              <a:latin typeface="+mn-lt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defTabSz="878205">
              <a:lnSpc>
                <a:spcPct val="120000"/>
              </a:lnSpc>
            </a:pPr>
            <a:r>
              <a:rPr lang="en-US" altLang="zh-CN" sz="2400" dirty="0" smtClean="0">
                <a:latin typeface="+mn-lt"/>
                <a:ea typeface="微软雅黑" panose="020B0503020204020204" pitchFamily="34" charset="-122"/>
                <a:cs typeface="Arial" panose="020B0604020202020204" pitchFamily="34" charset="0"/>
              </a:rPr>
              <a:t>   dialogue, and group crosstalk </a:t>
            </a:r>
            <a:endParaRPr lang="en-US" altLang="zh-CN" sz="2400" dirty="0" smtClean="0">
              <a:latin typeface="+mn-lt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defTabSz="87820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zh-CN" sz="1600" dirty="0">
              <a:solidFill>
                <a:srgbClr val="772C03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14" name="Picture 4" descr="C:\Users\admin\Desktop\2013020117024051452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4678" y="3643318"/>
            <a:ext cx="2714644" cy="1541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灯片编号占位符 1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</a:ln>
        </p:spPr>
        <p:txBody>
          <a:bodyPr/>
          <a:lstStyle/>
          <a:p>
            <a:fld id="{6DC83767-297E-4BF8-845B-5970FB2FB146}" type="slidenum">
              <a:rPr lang="zh-CN" altLang="en-US"/>
            </a:fld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3714744" y="1071550"/>
            <a:ext cx="17189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 smtClean="0">
                <a:solidFill>
                  <a:schemeClr val="accent6">
                    <a:lumMod val="50000"/>
                  </a:schemeClr>
                </a:solidFill>
              </a:rPr>
              <a:t>Clapper talk</a:t>
            </a:r>
            <a:endParaRPr lang="zh-CN" altLang="en-US" sz="24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857224" y="1643054"/>
            <a:ext cx="500066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endParaRPr lang="en-US" altLang="zh-CN" sz="2400" dirty="0"/>
          </a:p>
        </p:txBody>
      </p:sp>
      <p:grpSp>
        <p:nvGrpSpPr>
          <p:cNvPr id="2" name="组合 3"/>
          <p:cNvGrpSpPr/>
          <p:nvPr/>
        </p:nvGrpSpPr>
        <p:grpSpPr bwMode="auto">
          <a:xfrm>
            <a:off x="0" y="579233"/>
            <a:ext cx="9144000" cy="420086"/>
            <a:chOff x="0" y="133158"/>
            <a:chExt cx="9144000" cy="420086"/>
          </a:xfrm>
        </p:grpSpPr>
        <p:cxnSp>
          <p:nvCxnSpPr>
            <p:cNvPr id="15" name="直接连接符 14"/>
            <p:cNvCxnSpPr/>
            <p:nvPr/>
          </p:nvCxnSpPr>
          <p:spPr>
            <a:xfrm>
              <a:off x="4859338" y="343994"/>
              <a:ext cx="4284662" cy="0"/>
            </a:xfrm>
            <a:prstGeom prst="line">
              <a:avLst/>
            </a:prstGeom>
            <a:ln>
              <a:solidFill>
                <a:srgbClr val="A71F1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6" name="Picture 5" descr="G:\360data\重要数据\桌面\东京国际朝日学院\素材\kiri-kiku0156498982.png"/>
            <p:cNvPicPr>
              <a:picLocks noChangeAspect="1" noChangeArrowheads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 bwMode="auto">
            <a:xfrm>
              <a:off x="4361957" y="133158"/>
              <a:ext cx="420086" cy="4200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17" name="直接连接符 16"/>
            <p:cNvCxnSpPr/>
            <p:nvPr/>
          </p:nvCxnSpPr>
          <p:spPr>
            <a:xfrm>
              <a:off x="0" y="343994"/>
              <a:ext cx="4284663" cy="0"/>
            </a:xfrm>
            <a:prstGeom prst="line">
              <a:avLst/>
            </a:prstGeom>
            <a:ln>
              <a:solidFill>
                <a:srgbClr val="A71F1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8"/>
          <p:cNvSpPr txBox="1">
            <a:spLocks noChangeArrowheads="1"/>
          </p:cNvSpPr>
          <p:nvPr/>
        </p:nvSpPr>
        <p:spPr bwMode="auto">
          <a:xfrm>
            <a:off x="428596" y="142856"/>
            <a:ext cx="7929588" cy="64633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defTabSz="878205" eaLnBrk="1" hangingPunct="1">
              <a:lnSpc>
                <a:spcPct val="120000"/>
              </a:lnSpc>
            </a:pPr>
            <a:r>
              <a:rPr lang="en-US" altLang="zh-CN" sz="3000" i="1" dirty="0" err="1" smtClean="0">
                <a:solidFill>
                  <a:srgbClr val="772C03"/>
                </a:solidFill>
                <a:latin typeface="Aharoni" panose="02010803020104030203" pitchFamily="2" charset="-79"/>
                <a:ea typeface="经典繁毛楷" panose="02010609000101010101" pitchFamily="49" charset="-122"/>
                <a:cs typeface="Aharoni" panose="02010803020104030203" pitchFamily="2" charset="-79"/>
              </a:rPr>
              <a:t>Quyi</a:t>
            </a:r>
            <a:endParaRPr lang="en-US" altLang="zh-CN" sz="3000" i="1" dirty="0" smtClean="0">
              <a:solidFill>
                <a:srgbClr val="772C03"/>
              </a:solidFill>
              <a:latin typeface="Aharoni" panose="02010803020104030203" pitchFamily="2" charset="-79"/>
              <a:ea typeface="经典繁毛楷" panose="02010609000101010101" pitchFamily="49" charset="-122"/>
              <a:cs typeface="Aharoni" panose="02010803020104030203" pitchFamily="2" charset="-79"/>
            </a:endParaRPr>
          </a:p>
        </p:txBody>
      </p:sp>
      <p:sp>
        <p:nvSpPr>
          <p:cNvPr id="18" name="TextBox 17"/>
          <p:cNvSpPr txBox="1"/>
          <p:nvPr/>
        </p:nvSpPr>
        <p:spPr bwMode="auto">
          <a:xfrm>
            <a:off x="714348" y="1785930"/>
            <a:ext cx="7215238" cy="949171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 rtlCol="0">
            <a:spAutoFit/>
          </a:bodyPr>
          <a:lstStyle/>
          <a:p>
            <a:pPr defTabSz="87820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 smtClean="0">
                <a:solidFill>
                  <a:srgbClr val="772C03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2400" dirty="0" smtClean="0">
                <a:latin typeface="+mn-lt"/>
                <a:ea typeface="微软雅黑" panose="020B0503020204020204" pitchFamily="34" charset="-122"/>
                <a:cs typeface="Arial" panose="020B0604020202020204" pitchFamily="34" charset="0"/>
              </a:rPr>
              <a:t>the comic rhymes or monologues are delivered with </a:t>
            </a:r>
            <a:endParaRPr lang="en-US" altLang="zh-CN" sz="2400" dirty="0" smtClean="0">
              <a:latin typeface="+mn-lt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defTabSz="878205">
              <a:lnSpc>
                <a:spcPct val="120000"/>
              </a:lnSpc>
            </a:pPr>
            <a:r>
              <a:rPr lang="en-US" altLang="zh-CN" sz="2400" dirty="0" smtClean="0">
                <a:latin typeface="+mn-lt"/>
                <a:ea typeface="微软雅黑" panose="020B0503020204020204" pitchFamily="34" charset="-122"/>
                <a:cs typeface="Arial" panose="020B0604020202020204" pitchFamily="34" charset="0"/>
              </a:rPr>
              <a:t>  the accompany of bamboo clappers</a:t>
            </a:r>
            <a:endParaRPr lang="en-US" altLang="zh-CN" sz="2400" dirty="0">
              <a:latin typeface="+mn-lt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13" name="Picture 5" descr="C:\Users\admin\Desktop\19300447853951133751073275911_95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4678" y="3000376"/>
            <a:ext cx="3429024" cy="2290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灯片编号占位符 1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</a:ln>
        </p:spPr>
        <p:txBody>
          <a:bodyPr/>
          <a:lstStyle/>
          <a:p>
            <a:fld id="{6DC83767-297E-4BF8-845B-5970FB2FB146}" type="slidenum">
              <a:rPr lang="zh-CN" altLang="en-US"/>
            </a:fld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4000496" y="1071550"/>
            <a:ext cx="11929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i="1" dirty="0" err="1" smtClean="0">
                <a:solidFill>
                  <a:schemeClr val="accent6">
                    <a:lumMod val="50000"/>
                  </a:schemeClr>
                </a:solidFill>
              </a:rPr>
              <a:t>Pingshu</a:t>
            </a:r>
            <a:endParaRPr lang="zh-CN" altLang="en-US" sz="2400" b="1" i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857224" y="1643054"/>
            <a:ext cx="500066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endParaRPr lang="en-US" altLang="zh-CN" sz="2400" dirty="0"/>
          </a:p>
        </p:txBody>
      </p:sp>
      <p:grpSp>
        <p:nvGrpSpPr>
          <p:cNvPr id="2" name="组合 3"/>
          <p:cNvGrpSpPr/>
          <p:nvPr/>
        </p:nvGrpSpPr>
        <p:grpSpPr bwMode="auto">
          <a:xfrm>
            <a:off x="0" y="579233"/>
            <a:ext cx="9144000" cy="420086"/>
            <a:chOff x="0" y="133158"/>
            <a:chExt cx="9144000" cy="420086"/>
          </a:xfrm>
        </p:grpSpPr>
        <p:cxnSp>
          <p:nvCxnSpPr>
            <p:cNvPr id="15" name="直接连接符 14"/>
            <p:cNvCxnSpPr/>
            <p:nvPr/>
          </p:nvCxnSpPr>
          <p:spPr>
            <a:xfrm>
              <a:off x="4859338" y="343994"/>
              <a:ext cx="4284662" cy="0"/>
            </a:xfrm>
            <a:prstGeom prst="line">
              <a:avLst/>
            </a:prstGeom>
            <a:ln>
              <a:solidFill>
                <a:srgbClr val="A71F1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6" name="Picture 5" descr="G:\360data\重要数据\桌面\东京国际朝日学院\素材\kiri-kiku0156498982.png"/>
            <p:cNvPicPr>
              <a:picLocks noChangeAspect="1" noChangeArrowheads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 bwMode="auto">
            <a:xfrm>
              <a:off x="4361957" y="133158"/>
              <a:ext cx="420086" cy="4200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17" name="直接连接符 16"/>
            <p:cNvCxnSpPr/>
            <p:nvPr/>
          </p:nvCxnSpPr>
          <p:spPr>
            <a:xfrm>
              <a:off x="0" y="343994"/>
              <a:ext cx="4284663" cy="0"/>
            </a:xfrm>
            <a:prstGeom prst="line">
              <a:avLst/>
            </a:prstGeom>
            <a:ln>
              <a:solidFill>
                <a:srgbClr val="A71F1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8"/>
          <p:cNvSpPr txBox="1">
            <a:spLocks noChangeArrowheads="1"/>
          </p:cNvSpPr>
          <p:nvPr/>
        </p:nvSpPr>
        <p:spPr bwMode="auto">
          <a:xfrm>
            <a:off x="428596" y="142856"/>
            <a:ext cx="7929588" cy="64633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defTabSz="878205" eaLnBrk="1" hangingPunct="1">
              <a:lnSpc>
                <a:spcPct val="120000"/>
              </a:lnSpc>
            </a:pPr>
            <a:r>
              <a:rPr lang="en-US" altLang="zh-CN" sz="3000" i="1" dirty="0" err="1" smtClean="0">
                <a:solidFill>
                  <a:srgbClr val="772C03"/>
                </a:solidFill>
                <a:latin typeface="Aharoni" panose="02010803020104030203" pitchFamily="2" charset="-79"/>
                <a:ea typeface="经典繁毛楷" panose="02010609000101010101" pitchFamily="49" charset="-122"/>
                <a:cs typeface="Aharoni" panose="02010803020104030203" pitchFamily="2" charset="-79"/>
              </a:rPr>
              <a:t>Quyi</a:t>
            </a:r>
            <a:endParaRPr lang="en-US" altLang="zh-CN" sz="3000" i="1" dirty="0" smtClean="0">
              <a:solidFill>
                <a:srgbClr val="772C03"/>
              </a:solidFill>
              <a:latin typeface="Aharoni" panose="02010803020104030203" pitchFamily="2" charset="-79"/>
              <a:ea typeface="经典繁毛楷" panose="02010609000101010101" pitchFamily="49" charset="-122"/>
              <a:cs typeface="Aharoni" panose="02010803020104030203" pitchFamily="2" charset="-79"/>
            </a:endParaRPr>
          </a:p>
        </p:txBody>
      </p:sp>
      <p:sp>
        <p:nvSpPr>
          <p:cNvPr id="18" name="TextBox 17"/>
          <p:cNvSpPr txBox="1"/>
          <p:nvPr/>
        </p:nvSpPr>
        <p:spPr bwMode="auto">
          <a:xfrm>
            <a:off x="928662" y="1643054"/>
            <a:ext cx="7215238" cy="978729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 rtlCol="0">
            <a:spAutoFit/>
          </a:bodyPr>
          <a:lstStyle/>
          <a:p>
            <a:pPr defTabSz="87820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 smtClean="0">
                <a:solidFill>
                  <a:srgbClr val="772C03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2400" dirty="0" smtClean="0">
                <a:latin typeface="+mn-lt"/>
                <a:ea typeface="微软雅黑" panose="020B0503020204020204" pitchFamily="34" charset="-122"/>
                <a:cs typeface="Arial" panose="020B0604020202020204" pitchFamily="34" charset="0"/>
              </a:rPr>
              <a:t>the comic rhymes or monologues are delivered with  </a:t>
            </a:r>
            <a:endParaRPr lang="en-US" altLang="zh-CN" sz="2400" dirty="0" smtClean="0">
              <a:latin typeface="+mn-lt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defTabSz="878205">
              <a:lnSpc>
                <a:spcPct val="120000"/>
              </a:lnSpc>
            </a:pPr>
            <a:r>
              <a:rPr lang="en-US" altLang="zh-CN" sz="2400" dirty="0" smtClean="0">
                <a:latin typeface="+mn-lt"/>
                <a:ea typeface="微软雅黑" panose="020B0503020204020204" pitchFamily="34" charset="-122"/>
                <a:cs typeface="Arial" panose="020B0604020202020204" pitchFamily="34" charset="0"/>
              </a:rPr>
              <a:t>  the accompany of bamboo clappers </a:t>
            </a:r>
            <a:endParaRPr lang="en-US" altLang="zh-CN" sz="2400" dirty="0">
              <a:latin typeface="+mn-lt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14" name="Picture 6" descr="C:\Users\admin\Desktop\2572353392777121134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356"/>
          <a:stretch>
            <a:fillRect/>
          </a:stretch>
        </p:blipFill>
        <p:spPr bwMode="auto">
          <a:xfrm>
            <a:off x="2928926" y="2786062"/>
            <a:ext cx="4286280" cy="2647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灯片编号占位符 1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</a:ln>
        </p:spPr>
        <p:txBody>
          <a:bodyPr/>
          <a:lstStyle/>
          <a:p>
            <a:fld id="{6DC83767-297E-4BF8-845B-5970FB2FB146}" type="slidenum">
              <a:rPr lang="zh-CN" altLang="en-US"/>
            </a:fld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4000496" y="1071550"/>
            <a:ext cx="147989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i="1" dirty="0" smtClean="0">
                <a:solidFill>
                  <a:schemeClr val="accent6">
                    <a:lumMod val="50000"/>
                  </a:schemeClr>
                </a:solidFill>
              </a:rPr>
              <a:t>Short play</a:t>
            </a:r>
            <a:endParaRPr lang="zh-CN" altLang="en-US" sz="2400" b="1" i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857224" y="1643054"/>
            <a:ext cx="500066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endParaRPr lang="en-US" altLang="zh-CN" sz="2400" dirty="0"/>
          </a:p>
        </p:txBody>
      </p:sp>
      <p:grpSp>
        <p:nvGrpSpPr>
          <p:cNvPr id="2" name="组合 3"/>
          <p:cNvGrpSpPr/>
          <p:nvPr/>
        </p:nvGrpSpPr>
        <p:grpSpPr bwMode="auto">
          <a:xfrm>
            <a:off x="0" y="579233"/>
            <a:ext cx="9144000" cy="420086"/>
            <a:chOff x="0" y="133158"/>
            <a:chExt cx="9144000" cy="420086"/>
          </a:xfrm>
        </p:grpSpPr>
        <p:cxnSp>
          <p:nvCxnSpPr>
            <p:cNvPr id="15" name="直接连接符 14"/>
            <p:cNvCxnSpPr/>
            <p:nvPr/>
          </p:nvCxnSpPr>
          <p:spPr>
            <a:xfrm>
              <a:off x="4859338" y="343994"/>
              <a:ext cx="4284662" cy="0"/>
            </a:xfrm>
            <a:prstGeom prst="line">
              <a:avLst/>
            </a:prstGeom>
            <a:ln>
              <a:solidFill>
                <a:srgbClr val="A71F1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6" name="Picture 5" descr="G:\360data\重要数据\桌面\东京国际朝日学院\素材\kiri-kiku0156498982.png"/>
            <p:cNvPicPr>
              <a:picLocks noChangeAspect="1" noChangeArrowheads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 bwMode="auto">
            <a:xfrm>
              <a:off x="4361957" y="133158"/>
              <a:ext cx="420086" cy="4200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17" name="直接连接符 16"/>
            <p:cNvCxnSpPr/>
            <p:nvPr/>
          </p:nvCxnSpPr>
          <p:spPr>
            <a:xfrm>
              <a:off x="0" y="343994"/>
              <a:ext cx="4284663" cy="0"/>
            </a:xfrm>
            <a:prstGeom prst="line">
              <a:avLst/>
            </a:prstGeom>
            <a:ln>
              <a:solidFill>
                <a:srgbClr val="A71F1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8"/>
          <p:cNvSpPr txBox="1">
            <a:spLocks noChangeArrowheads="1"/>
          </p:cNvSpPr>
          <p:nvPr/>
        </p:nvSpPr>
        <p:spPr bwMode="auto">
          <a:xfrm>
            <a:off x="428596" y="142856"/>
            <a:ext cx="7929588" cy="64633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defTabSz="878205" eaLnBrk="1" hangingPunct="1">
              <a:lnSpc>
                <a:spcPct val="120000"/>
              </a:lnSpc>
            </a:pPr>
            <a:r>
              <a:rPr lang="en-US" altLang="zh-CN" sz="3000" i="1" dirty="0" err="1" smtClean="0">
                <a:solidFill>
                  <a:srgbClr val="772C03"/>
                </a:solidFill>
                <a:latin typeface="Aharoni" panose="02010803020104030203" pitchFamily="2" charset="-79"/>
                <a:ea typeface="经典繁毛楷" panose="02010609000101010101" pitchFamily="49" charset="-122"/>
                <a:cs typeface="Aharoni" panose="02010803020104030203" pitchFamily="2" charset="-79"/>
              </a:rPr>
              <a:t>Quyi</a:t>
            </a:r>
            <a:endParaRPr lang="en-US" altLang="zh-CN" sz="3000" i="1" dirty="0" smtClean="0">
              <a:solidFill>
                <a:srgbClr val="772C03"/>
              </a:solidFill>
              <a:latin typeface="Aharoni" panose="02010803020104030203" pitchFamily="2" charset="-79"/>
              <a:ea typeface="经典繁毛楷" panose="02010609000101010101" pitchFamily="49" charset="-122"/>
              <a:cs typeface="Aharoni" panose="02010803020104030203" pitchFamily="2" charset="-79"/>
            </a:endParaRPr>
          </a:p>
        </p:txBody>
      </p:sp>
      <p:sp>
        <p:nvSpPr>
          <p:cNvPr id="18" name="TextBox 17"/>
          <p:cNvSpPr txBox="1"/>
          <p:nvPr/>
        </p:nvSpPr>
        <p:spPr bwMode="auto">
          <a:xfrm>
            <a:off x="714348" y="1571616"/>
            <a:ext cx="7215238" cy="1865126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 rtlCol="0">
            <a:spAutoFit/>
          </a:bodyPr>
          <a:lstStyle/>
          <a:p>
            <a:pPr defTabSz="87820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 smtClean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2400" dirty="0" smtClean="0">
                <a:latin typeface="+mn-lt"/>
                <a:ea typeface="微软雅黑" panose="020B0503020204020204" pitchFamily="34" charset="-122"/>
                <a:cs typeface="Arial" panose="020B0604020202020204" pitchFamily="34" charset="0"/>
              </a:rPr>
              <a:t>about 15 minutes in length  </a:t>
            </a:r>
            <a:endParaRPr lang="en-US" altLang="zh-CN" sz="2400" dirty="0" smtClean="0">
              <a:latin typeface="+mn-lt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defTabSz="87820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latin typeface="+mn-lt"/>
                <a:ea typeface="微软雅黑" panose="020B0503020204020204" pitchFamily="34" charset="-122"/>
                <a:cs typeface="Arial" panose="020B0604020202020204" pitchFamily="34" charset="0"/>
              </a:rPr>
              <a:t> short, light comedies in the </a:t>
            </a:r>
            <a:r>
              <a:rPr lang="en-US" altLang="zh-CN" sz="2400" i="1" dirty="0" err="1" smtClean="0">
                <a:latin typeface="+mn-lt"/>
                <a:ea typeface="微软雅黑" panose="020B0503020204020204" pitchFamily="34" charset="-122"/>
                <a:cs typeface="Arial" panose="020B0604020202020204" pitchFamily="34" charset="0"/>
              </a:rPr>
              <a:t>Huaju</a:t>
            </a:r>
            <a:r>
              <a:rPr lang="en-US" altLang="zh-CN" sz="2400" i="1" dirty="0" smtClean="0">
                <a:latin typeface="+mn-lt"/>
                <a:ea typeface="微软雅黑" panose="020B0503020204020204" pitchFamily="34" charset="-122"/>
                <a:cs typeface="Arial" panose="020B0604020202020204" pitchFamily="34" charset="0"/>
              </a:rPr>
              <a:t> (spoken drama)</a:t>
            </a:r>
            <a:r>
              <a:rPr lang="en-US" altLang="zh-CN" sz="2400" dirty="0" smtClean="0">
                <a:latin typeface="+mn-lt"/>
                <a:ea typeface="微软雅黑" panose="020B0503020204020204" pitchFamily="34" charset="-122"/>
                <a:cs typeface="Arial" panose="020B0604020202020204" pitchFamily="34" charset="0"/>
              </a:rPr>
              <a:t> style </a:t>
            </a:r>
            <a:endParaRPr lang="en-US" altLang="zh-CN" sz="2400" dirty="0" smtClean="0">
              <a:latin typeface="+mn-lt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defTabSz="87820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latin typeface="+mn-lt"/>
                <a:ea typeface="微软雅黑" panose="020B0503020204020204" pitchFamily="34" charset="-122"/>
                <a:cs typeface="Arial" panose="020B0604020202020204" pitchFamily="34" charset="0"/>
              </a:rPr>
              <a:t> popular on China’s Spring Festival Gala Show for </a:t>
            </a:r>
            <a:endParaRPr lang="en-US" altLang="zh-CN" sz="2400" dirty="0" smtClean="0">
              <a:latin typeface="+mn-lt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defTabSz="878205">
              <a:lnSpc>
                <a:spcPct val="120000"/>
              </a:lnSpc>
            </a:pPr>
            <a:r>
              <a:rPr lang="en-US" altLang="zh-CN" sz="2400" dirty="0" smtClean="0">
                <a:latin typeface="+mn-lt"/>
                <a:ea typeface="微软雅黑" panose="020B0503020204020204" pitchFamily="34" charset="-122"/>
                <a:cs typeface="Arial" panose="020B0604020202020204" pitchFamily="34" charset="0"/>
              </a:rPr>
              <a:t>  decades  </a:t>
            </a:r>
            <a:endParaRPr lang="en-US" altLang="zh-CN" sz="2400" dirty="0">
              <a:latin typeface="+mn-lt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13" name="Picture 2" descr="http://a2.att.hudong.com/67/51/01300000084627126441511885117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357554" y="3286128"/>
            <a:ext cx="2952245" cy="200026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灯片编号占位符 1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</a:ln>
        </p:spPr>
        <p:txBody>
          <a:bodyPr/>
          <a:lstStyle/>
          <a:p>
            <a:fld id="{6DC83767-297E-4BF8-845B-5970FB2FB146}" type="slidenum">
              <a:rPr lang="zh-CN" altLang="en-US"/>
            </a:fld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3643306" y="1071550"/>
            <a:ext cx="170463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 smtClean="0">
                <a:solidFill>
                  <a:schemeClr val="accent6">
                    <a:lumMod val="50000"/>
                  </a:schemeClr>
                </a:solidFill>
              </a:rPr>
              <a:t>Puppet Play</a:t>
            </a:r>
            <a:endParaRPr lang="zh-CN" altLang="en-US" sz="24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857224" y="1643054"/>
            <a:ext cx="500066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endParaRPr lang="en-US" altLang="zh-CN" sz="2400" dirty="0"/>
          </a:p>
        </p:txBody>
      </p:sp>
      <p:grpSp>
        <p:nvGrpSpPr>
          <p:cNvPr id="2" name="组合 3"/>
          <p:cNvGrpSpPr/>
          <p:nvPr/>
        </p:nvGrpSpPr>
        <p:grpSpPr bwMode="auto">
          <a:xfrm>
            <a:off x="0" y="579233"/>
            <a:ext cx="9144000" cy="420086"/>
            <a:chOff x="0" y="133158"/>
            <a:chExt cx="9144000" cy="420086"/>
          </a:xfrm>
        </p:grpSpPr>
        <p:cxnSp>
          <p:nvCxnSpPr>
            <p:cNvPr id="15" name="直接连接符 14"/>
            <p:cNvCxnSpPr/>
            <p:nvPr/>
          </p:nvCxnSpPr>
          <p:spPr>
            <a:xfrm>
              <a:off x="4859338" y="343994"/>
              <a:ext cx="4284662" cy="0"/>
            </a:xfrm>
            <a:prstGeom prst="line">
              <a:avLst/>
            </a:prstGeom>
            <a:ln>
              <a:solidFill>
                <a:srgbClr val="A71F1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6" name="Picture 5" descr="G:\360data\重要数据\桌面\东京国际朝日学院\素材\kiri-kiku0156498982.png"/>
            <p:cNvPicPr>
              <a:picLocks noChangeAspect="1" noChangeArrowheads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 bwMode="auto">
            <a:xfrm>
              <a:off x="4361957" y="133158"/>
              <a:ext cx="420086" cy="4200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17" name="直接连接符 16"/>
            <p:cNvCxnSpPr/>
            <p:nvPr/>
          </p:nvCxnSpPr>
          <p:spPr>
            <a:xfrm>
              <a:off x="0" y="343994"/>
              <a:ext cx="4284663" cy="0"/>
            </a:xfrm>
            <a:prstGeom prst="line">
              <a:avLst/>
            </a:prstGeom>
            <a:ln>
              <a:solidFill>
                <a:srgbClr val="A71F1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8"/>
          <p:cNvSpPr txBox="1">
            <a:spLocks noChangeArrowheads="1"/>
          </p:cNvSpPr>
          <p:nvPr/>
        </p:nvSpPr>
        <p:spPr bwMode="auto">
          <a:xfrm>
            <a:off x="428596" y="142856"/>
            <a:ext cx="7929588" cy="64633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defTabSz="878205" eaLnBrk="1" hangingPunct="1">
              <a:lnSpc>
                <a:spcPct val="120000"/>
              </a:lnSpc>
            </a:pPr>
            <a:r>
              <a:rPr lang="en-US" altLang="zh-CN" sz="3000" dirty="0" smtClean="0">
                <a:solidFill>
                  <a:srgbClr val="772C03"/>
                </a:solidFill>
                <a:latin typeface="Aharoni" panose="02010803020104030203" pitchFamily="2" charset="-79"/>
                <a:ea typeface="经典繁毛楷" panose="02010609000101010101" pitchFamily="49" charset="-122"/>
                <a:cs typeface="Aharoni" panose="02010803020104030203" pitchFamily="2" charset="-79"/>
              </a:rPr>
              <a:t>Folk Performing Arts</a:t>
            </a:r>
            <a:endParaRPr lang="en-US" altLang="zh-CN" sz="3000" dirty="0" smtClean="0">
              <a:solidFill>
                <a:srgbClr val="772C03"/>
              </a:solidFill>
              <a:latin typeface="Aharoni" panose="02010803020104030203" pitchFamily="2" charset="-79"/>
              <a:ea typeface="经典繁毛楷" panose="02010609000101010101" pitchFamily="49" charset="-122"/>
              <a:cs typeface="Aharoni" panose="02010803020104030203" pitchFamily="2" charset="-79"/>
            </a:endParaRPr>
          </a:p>
        </p:txBody>
      </p:sp>
      <p:sp>
        <p:nvSpPr>
          <p:cNvPr id="18" name="TextBox 17"/>
          <p:cNvSpPr txBox="1"/>
          <p:nvPr/>
        </p:nvSpPr>
        <p:spPr bwMode="auto">
          <a:xfrm>
            <a:off x="714348" y="1714492"/>
            <a:ext cx="5000660" cy="3165162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 rtlCol="0">
            <a:spAutoFit/>
          </a:bodyPr>
          <a:lstStyle/>
          <a:p>
            <a:pPr defTabSz="87820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 smtClean="0">
                <a:solidFill>
                  <a:srgbClr val="772C03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2400" dirty="0" smtClean="0">
                <a:latin typeface="+mn-lt"/>
                <a:ea typeface="微软雅黑" panose="020B0503020204020204" pitchFamily="34" charset="-122"/>
                <a:cs typeface="Arial" panose="020B0604020202020204" pitchFamily="34" charset="0"/>
              </a:rPr>
              <a:t>with a long history of over 2000 years </a:t>
            </a:r>
            <a:endParaRPr lang="en-US" altLang="zh-CN" sz="2400" dirty="0" smtClean="0">
              <a:latin typeface="+mn-lt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defTabSz="87820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latin typeface="+mn-lt"/>
                <a:ea typeface="微软雅黑" panose="020B0503020204020204" pitchFamily="34" charset="-122"/>
                <a:cs typeface="Arial" panose="020B0604020202020204" pitchFamily="34" charset="0"/>
              </a:rPr>
              <a:t> combines elements of singing, </a:t>
            </a:r>
            <a:endParaRPr lang="en-US" altLang="zh-CN" sz="2400" dirty="0" smtClean="0">
              <a:latin typeface="+mn-lt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defTabSz="878205">
              <a:lnSpc>
                <a:spcPct val="120000"/>
              </a:lnSpc>
            </a:pPr>
            <a:r>
              <a:rPr lang="en-US" altLang="zh-CN" sz="2400" dirty="0" smtClean="0">
                <a:latin typeface="+mn-lt"/>
                <a:ea typeface="微软雅黑" panose="020B0503020204020204" pitchFamily="34" charset="-122"/>
                <a:cs typeface="Arial" panose="020B0604020202020204" pitchFamily="34" charset="0"/>
              </a:rPr>
              <a:t>  dancing, painting, and sculpture </a:t>
            </a:r>
            <a:endParaRPr lang="en-US" altLang="zh-CN" sz="2400" dirty="0" smtClean="0">
              <a:latin typeface="+mn-lt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defTabSz="87820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latin typeface="+mn-lt"/>
                <a:ea typeface="微软雅黑" panose="020B0503020204020204" pitchFamily="34" charset="-122"/>
                <a:cs typeface="Arial" panose="020B0604020202020204" pitchFamily="34" charset="0"/>
              </a:rPr>
              <a:t> the puppets were moved by the </a:t>
            </a:r>
            <a:endParaRPr lang="en-US" altLang="zh-CN" sz="2400" dirty="0" smtClean="0">
              <a:latin typeface="+mn-lt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defTabSz="878205">
              <a:lnSpc>
                <a:spcPct val="120000"/>
              </a:lnSpc>
            </a:pPr>
            <a:r>
              <a:rPr lang="en-US" altLang="zh-CN" sz="2400" dirty="0" smtClean="0">
                <a:latin typeface="+mn-lt"/>
                <a:ea typeface="微软雅黑" panose="020B0503020204020204" pitchFamily="34" charset="-122"/>
                <a:cs typeface="Arial" panose="020B0604020202020204" pitchFamily="34" charset="0"/>
              </a:rPr>
              <a:t>  actors using sticks and strings </a:t>
            </a:r>
            <a:endParaRPr lang="en-US" altLang="zh-CN" sz="2400" dirty="0" smtClean="0">
              <a:latin typeface="+mn-lt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defTabSz="87820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latin typeface="+mn-lt"/>
                <a:ea typeface="微软雅黑" panose="020B0503020204020204" pitchFamily="34" charset="-122"/>
                <a:cs typeface="Arial" panose="020B0604020202020204" pitchFamily="34" charset="0"/>
              </a:rPr>
              <a:t> usually accompanied by tunes from   </a:t>
            </a:r>
            <a:endParaRPr lang="en-US" altLang="zh-CN" sz="2400" dirty="0" smtClean="0">
              <a:latin typeface="+mn-lt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defTabSz="878205">
              <a:lnSpc>
                <a:spcPct val="120000"/>
              </a:lnSpc>
            </a:pPr>
            <a:r>
              <a:rPr lang="en-US" altLang="zh-CN" sz="2400" dirty="0" smtClean="0">
                <a:latin typeface="+mn-lt"/>
                <a:ea typeface="微软雅黑" panose="020B0503020204020204" pitchFamily="34" charset="-122"/>
                <a:cs typeface="Arial" panose="020B0604020202020204" pitchFamily="34" charset="0"/>
              </a:rPr>
              <a:t>  local operas </a:t>
            </a:r>
            <a:endParaRPr lang="en-US" altLang="zh-CN" sz="2400" dirty="0">
              <a:latin typeface="+mn-lt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14" name="Picture 4" descr="http://www.cd-pa.com/bbs/data/attachment/forum/201202/28/091526krmva5g2j2gv3e2z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215074" y="2143120"/>
            <a:ext cx="1928826" cy="257176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7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2" dur="500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7" dur="500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2" dur="500"/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7" dur="500"/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灯片编号占位符 1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</a:ln>
        </p:spPr>
        <p:txBody>
          <a:bodyPr/>
          <a:lstStyle/>
          <a:p>
            <a:fld id="{6DC83767-297E-4BF8-845B-5970FB2FB146}" type="slidenum">
              <a:rPr lang="zh-CN" altLang="en-US"/>
            </a:fld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3643306" y="1071550"/>
            <a:ext cx="180716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 smtClean="0">
                <a:solidFill>
                  <a:schemeClr val="accent6">
                    <a:lumMod val="50000"/>
                  </a:schemeClr>
                </a:solidFill>
              </a:rPr>
              <a:t>Shadow Play</a:t>
            </a:r>
            <a:endParaRPr lang="zh-CN" altLang="en-US" sz="24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857224" y="1643054"/>
            <a:ext cx="500066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endParaRPr lang="en-US" altLang="zh-CN" sz="2400" dirty="0"/>
          </a:p>
        </p:txBody>
      </p:sp>
      <p:grpSp>
        <p:nvGrpSpPr>
          <p:cNvPr id="2" name="组合 3"/>
          <p:cNvGrpSpPr/>
          <p:nvPr/>
        </p:nvGrpSpPr>
        <p:grpSpPr bwMode="auto">
          <a:xfrm>
            <a:off x="0" y="579233"/>
            <a:ext cx="9144000" cy="420086"/>
            <a:chOff x="0" y="133158"/>
            <a:chExt cx="9144000" cy="420086"/>
          </a:xfrm>
        </p:grpSpPr>
        <p:cxnSp>
          <p:nvCxnSpPr>
            <p:cNvPr id="15" name="直接连接符 14"/>
            <p:cNvCxnSpPr/>
            <p:nvPr/>
          </p:nvCxnSpPr>
          <p:spPr>
            <a:xfrm>
              <a:off x="4859338" y="343994"/>
              <a:ext cx="4284662" cy="0"/>
            </a:xfrm>
            <a:prstGeom prst="line">
              <a:avLst/>
            </a:prstGeom>
            <a:ln>
              <a:solidFill>
                <a:srgbClr val="A71F1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6" name="Picture 5" descr="G:\360data\重要数据\桌面\东京国际朝日学院\素材\kiri-kiku0156498982.png"/>
            <p:cNvPicPr>
              <a:picLocks noChangeAspect="1" noChangeArrowheads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 bwMode="auto">
            <a:xfrm>
              <a:off x="4361957" y="133158"/>
              <a:ext cx="420086" cy="4200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17" name="直接连接符 16"/>
            <p:cNvCxnSpPr/>
            <p:nvPr/>
          </p:nvCxnSpPr>
          <p:spPr>
            <a:xfrm>
              <a:off x="0" y="343994"/>
              <a:ext cx="4284663" cy="0"/>
            </a:xfrm>
            <a:prstGeom prst="line">
              <a:avLst/>
            </a:prstGeom>
            <a:ln>
              <a:solidFill>
                <a:srgbClr val="A71F1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8"/>
          <p:cNvSpPr txBox="1">
            <a:spLocks noChangeArrowheads="1"/>
          </p:cNvSpPr>
          <p:nvPr/>
        </p:nvSpPr>
        <p:spPr bwMode="auto">
          <a:xfrm>
            <a:off x="428596" y="142856"/>
            <a:ext cx="7929588" cy="64633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defTabSz="878205" eaLnBrk="1" hangingPunct="1">
              <a:lnSpc>
                <a:spcPct val="120000"/>
              </a:lnSpc>
            </a:pPr>
            <a:r>
              <a:rPr lang="en-US" altLang="zh-CN" sz="3000" dirty="0" smtClean="0">
                <a:solidFill>
                  <a:srgbClr val="772C03"/>
                </a:solidFill>
                <a:latin typeface="Aharoni" panose="02010803020104030203" pitchFamily="2" charset="-79"/>
                <a:ea typeface="经典繁毛楷" panose="02010609000101010101" pitchFamily="49" charset="-122"/>
                <a:cs typeface="Aharoni" panose="02010803020104030203" pitchFamily="2" charset="-79"/>
              </a:rPr>
              <a:t>Folk Performing Arts</a:t>
            </a:r>
            <a:endParaRPr lang="en-US" altLang="zh-CN" sz="3000" dirty="0" smtClean="0">
              <a:solidFill>
                <a:srgbClr val="772C03"/>
              </a:solidFill>
              <a:latin typeface="Aharoni" panose="02010803020104030203" pitchFamily="2" charset="-79"/>
              <a:ea typeface="经典繁毛楷" panose="02010609000101010101" pitchFamily="49" charset="-122"/>
              <a:cs typeface="Aharoni" panose="02010803020104030203" pitchFamily="2" charset="-79"/>
            </a:endParaRPr>
          </a:p>
        </p:txBody>
      </p:sp>
      <p:sp>
        <p:nvSpPr>
          <p:cNvPr id="18" name="TextBox 17"/>
          <p:cNvSpPr txBox="1"/>
          <p:nvPr/>
        </p:nvSpPr>
        <p:spPr bwMode="auto">
          <a:xfrm>
            <a:off x="714348" y="1785930"/>
            <a:ext cx="5000660" cy="304698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 rtlCol="0">
            <a:spAutoFit/>
          </a:bodyPr>
          <a:lstStyle/>
          <a:p>
            <a:pPr defTabSz="87820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 smtClean="0">
                <a:solidFill>
                  <a:srgbClr val="772C03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2400" dirty="0" smtClean="0">
                <a:latin typeface="+mn-lt"/>
                <a:ea typeface="微软雅黑" panose="020B0503020204020204" pitchFamily="34" charset="-122"/>
                <a:cs typeface="Arial" panose="020B0604020202020204" pitchFamily="34" charset="0"/>
              </a:rPr>
              <a:t>the figures are reflected on a screen </a:t>
            </a:r>
            <a:endParaRPr lang="en-US" altLang="zh-CN" sz="2400" dirty="0" smtClean="0">
              <a:latin typeface="+mn-lt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defTabSz="878205">
              <a:lnSpc>
                <a:spcPct val="120000"/>
              </a:lnSpc>
            </a:pPr>
            <a:r>
              <a:rPr lang="en-US" altLang="zh-CN" sz="2400" dirty="0" smtClean="0">
                <a:latin typeface="+mn-lt"/>
                <a:ea typeface="微软雅黑" panose="020B0503020204020204" pitchFamily="34" charset="-122"/>
                <a:cs typeface="Arial" panose="020B0604020202020204" pitchFamily="34" charset="0"/>
              </a:rPr>
              <a:t>  by lantern light </a:t>
            </a:r>
            <a:endParaRPr lang="en-US" altLang="zh-CN" sz="2400" dirty="0" smtClean="0">
              <a:latin typeface="+mn-lt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defTabSz="87820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latin typeface="+mn-lt"/>
                <a:ea typeface="微软雅黑" panose="020B0503020204020204" pitchFamily="34" charset="-122"/>
                <a:cs typeface="Arial" panose="020B0604020202020204" pitchFamily="34" charset="0"/>
              </a:rPr>
              <a:t> the shadow puppets are valuable folk </a:t>
            </a:r>
            <a:endParaRPr lang="en-US" altLang="zh-CN" sz="2400" dirty="0" smtClean="0">
              <a:latin typeface="+mn-lt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defTabSz="878205">
              <a:lnSpc>
                <a:spcPct val="120000"/>
              </a:lnSpc>
            </a:pPr>
            <a:r>
              <a:rPr lang="en-US" altLang="zh-CN" sz="2400" dirty="0" smtClean="0">
                <a:latin typeface="+mn-lt"/>
                <a:ea typeface="微软雅黑" panose="020B0503020204020204" pitchFamily="34" charset="-122"/>
                <a:cs typeface="Arial" panose="020B0604020202020204" pitchFamily="34" charset="0"/>
              </a:rPr>
              <a:t>  handicrafts </a:t>
            </a:r>
            <a:endParaRPr lang="en-US" altLang="zh-CN" sz="2400" dirty="0" smtClean="0">
              <a:latin typeface="+mn-lt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defTabSz="87820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latin typeface="+mn-lt"/>
                <a:ea typeface="微软雅黑" panose="020B0503020204020204" pitchFamily="34" charset="-122"/>
                <a:cs typeface="Arial" panose="020B0604020202020204" pitchFamily="34" charset="0"/>
              </a:rPr>
              <a:t> collected by many museums and </a:t>
            </a:r>
            <a:endParaRPr lang="en-US" altLang="zh-CN" sz="2400" dirty="0" smtClean="0">
              <a:latin typeface="+mn-lt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defTabSz="878205">
              <a:lnSpc>
                <a:spcPct val="120000"/>
              </a:lnSpc>
            </a:pPr>
            <a:r>
              <a:rPr lang="en-US" altLang="zh-CN" sz="2400" dirty="0" smtClean="0">
                <a:latin typeface="+mn-lt"/>
                <a:ea typeface="微软雅黑" panose="020B0503020204020204" pitchFamily="34" charset="-122"/>
                <a:cs typeface="Arial" panose="020B0604020202020204" pitchFamily="34" charset="0"/>
              </a:rPr>
              <a:t>  enthusiasts  </a:t>
            </a:r>
            <a:endParaRPr lang="en-US" altLang="zh-CN" sz="2400" dirty="0" smtClean="0">
              <a:latin typeface="+mn-lt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defTabSz="87820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zh-CN" sz="1600" dirty="0">
              <a:solidFill>
                <a:srgbClr val="772C03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13" name="Picture 2" descr="http://pic.baike.soso.com/p/20120109/bki-20120109160348-2037122907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643570" y="1785930"/>
            <a:ext cx="3039362" cy="278608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7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2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7" dur="500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2" descr="室内,影棚拍摄,摄影,中国文化,古老的_gic3523649_乐器_创意图片_Getty Images China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5286380" y="3357566"/>
            <a:ext cx="2000264" cy="1743066"/>
          </a:xfrm>
          <a:prstGeom prst="rect">
            <a:avLst/>
          </a:prstGeom>
          <a:noFill/>
        </p:spPr>
      </p:pic>
      <p:pic>
        <p:nvPicPr>
          <p:cNvPr id="62470" name="Picture 6" descr="摄影,室内,涂料,纸,部分_500273821_Traditional Japanese scene_创意图片_Getty Images China"/>
          <p:cNvPicPr>
            <a:picLocks noChangeAspect="1" noChangeArrowheads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1500166" y="928674"/>
            <a:ext cx="2071702" cy="1647815"/>
          </a:xfrm>
          <a:prstGeom prst="rect">
            <a:avLst/>
          </a:prstGeom>
          <a:noFill/>
        </p:spPr>
      </p:pic>
      <p:pic>
        <p:nvPicPr>
          <p:cNvPr id="62466" name="Picture 2" descr="室内,影棚拍摄,中国文化,人,演员_d148f8bb1_女京剧表演者_创意图片_Getty Images China"/>
          <p:cNvPicPr>
            <a:picLocks noChangeAspect="1" noChangeArrowheads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5286380" y="928674"/>
            <a:ext cx="2000264" cy="1690666"/>
          </a:xfrm>
          <a:prstGeom prst="rect">
            <a:avLst/>
          </a:prstGeom>
          <a:noFill/>
        </p:spPr>
      </p:pic>
      <p:sp>
        <p:nvSpPr>
          <p:cNvPr id="18434" name="灯片编号占位符 1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</a:ln>
        </p:spPr>
        <p:txBody>
          <a:bodyPr/>
          <a:lstStyle/>
          <a:p>
            <a:fld id="{1F273719-64EF-4178-AB06-BEABDBFD1422}" type="slidenum">
              <a:rPr lang="zh-CN" altLang="en-US"/>
            </a:fld>
            <a:endParaRPr lang="zh-CN" altLang="en-US"/>
          </a:p>
        </p:txBody>
      </p:sp>
      <p:grpSp>
        <p:nvGrpSpPr>
          <p:cNvPr id="2" name="组合 4"/>
          <p:cNvGrpSpPr/>
          <p:nvPr/>
        </p:nvGrpSpPr>
        <p:grpSpPr bwMode="auto">
          <a:xfrm>
            <a:off x="1428728" y="1785930"/>
            <a:ext cx="2235164" cy="1511057"/>
            <a:chOff x="1107515" y="2546278"/>
            <a:chExt cx="1883559" cy="2230767"/>
          </a:xfrm>
        </p:grpSpPr>
        <p:sp>
          <p:nvSpPr>
            <p:cNvPr id="6" name="矩形 5"/>
            <p:cNvSpPr/>
            <p:nvPr/>
          </p:nvSpPr>
          <p:spPr>
            <a:xfrm>
              <a:off x="1188358" y="3938301"/>
              <a:ext cx="1725168" cy="18993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 bwMode="auto">
            <a:xfrm>
              <a:off x="1769719" y="2546278"/>
              <a:ext cx="428962" cy="1473199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wrap="square">
              <a:spAutoFit/>
            </a:bodyPr>
            <a:lstStyle/>
            <a:p>
              <a:pPr algn="ctr" defTabSz="878205" eaLnBrk="1" fontAlgn="auto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5400" dirty="0">
                  <a:ln>
                    <a:solidFill>
                      <a:srgbClr val="1F497D"/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1</a:t>
              </a:r>
              <a:endParaRPr lang="zh-CN" altLang="en-US" sz="5400" dirty="0">
                <a:ln>
                  <a:solidFill>
                    <a:srgbClr val="1F497D"/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8465" name="TextBox 8"/>
            <p:cNvSpPr txBox="1">
              <a:spLocks noChangeArrowheads="1"/>
            </p:cNvSpPr>
            <p:nvPr/>
          </p:nvSpPr>
          <p:spPr bwMode="auto">
            <a:xfrm>
              <a:off x="1107515" y="4233696"/>
              <a:ext cx="1883559" cy="543349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pPr algn="ctr" defTabSz="878205" eaLnBrk="1" hangingPunct="1">
                <a:lnSpc>
                  <a:spcPct val="120000"/>
                </a:lnSpc>
              </a:pPr>
              <a:r>
                <a:rPr lang="en-US" altLang="zh-CN" sz="1600" b="1" dirty="0" smtClean="0">
                  <a:solidFill>
                    <a:srgbClr val="7F7F7F"/>
                  </a:solidFill>
                  <a:latin typeface="+mj-lt"/>
                  <a:ea typeface="冬青黑体简体中文 W6"/>
                  <a:cs typeface="冬青黑体简体中文 W6"/>
                </a:rPr>
                <a:t>Calligraphy and Painting</a:t>
              </a:r>
              <a:endParaRPr lang="zh-CN" altLang="en-US" sz="1600" b="1" dirty="0">
                <a:solidFill>
                  <a:srgbClr val="7F7F7F"/>
                </a:solidFill>
                <a:latin typeface="+mj-lt"/>
                <a:ea typeface="冬青黑体简体中文 W6"/>
                <a:cs typeface="冬青黑体简体中文 W6"/>
              </a:endParaRPr>
            </a:p>
          </p:txBody>
        </p:sp>
      </p:grpSp>
      <p:sp>
        <p:nvSpPr>
          <p:cNvPr id="18440" name="TextBox 24"/>
          <p:cNvSpPr txBox="1">
            <a:spLocks noChangeArrowheads="1"/>
          </p:cNvSpPr>
          <p:nvPr/>
        </p:nvSpPr>
        <p:spPr bwMode="auto">
          <a:xfrm>
            <a:off x="-32" y="341470"/>
            <a:ext cx="2566728" cy="65864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algn="ctr" defTabSz="878205" eaLnBrk="1" hangingPunct="1">
              <a:lnSpc>
                <a:spcPct val="120000"/>
              </a:lnSpc>
            </a:pPr>
            <a:r>
              <a:rPr lang="en-US" altLang="zh-CN" sz="3200" dirty="0" smtClean="0">
                <a:solidFill>
                  <a:srgbClr val="772C03"/>
                </a:solidFill>
                <a:latin typeface="Aharoni" panose="02010803020104030203" pitchFamily="2" charset="-79"/>
                <a:ea typeface="经典繁毛楷" panose="02010609000101010101" pitchFamily="49" charset="-122"/>
                <a:cs typeface="Aharoni" panose="02010803020104030203" pitchFamily="2" charset="-79"/>
              </a:rPr>
              <a:t>Chinese Arts</a:t>
            </a:r>
            <a:endParaRPr lang="en-US" altLang="zh-CN" sz="3200" dirty="0" smtClean="0">
              <a:solidFill>
                <a:srgbClr val="772C03"/>
              </a:solidFill>
              <a:latin typeface="Aharoni" panose="02010803020104030203" pitchFamily="2" charset="-79"/>
              <a:ea typeface="经典繁毛楷" panose="02010609000101010101" pitchFamily="49" charset="-122"/>
              <a:cs typeface="Aharoni" panose="02010803020104030203" pitchFamily="2" charset="-79"/>
            </a:endParaRPr>
          </a:p>
        </p:txBody>
      </p:sp>
      <p:grpSp>
        <p:nvGrpSpPr>
          <p:cNvPr id="4" name="组合 25"/>
          <p:cNvGrpSpPr/>
          <p:nvPr/>
        </p:nvGrpSpPr>
        <p:grpSpPr bwMode="auto">
          <a:xfrm>
            <a:off x="0" y="142856"/>
            <a:ext cx="9144000" cy="419100"/>
            <a:chOff x="0" y="133158"/>
            <a:chExt cx="9144000" cy="420086"/>
          </a:xfrm>
        </p:grpSpPr>
        <p:cxnSp>
          <p:nvCxnSpPr>
            <p:cNvPr id="27" name="直接连接符 26"/>
            <p:cNvCxnSpPr/>
            <p:nvPr/>
          </p:nvCxnSpPr>
          <p:spPr>
            <a:xfrm>
              <a:off x="4859338" y="343201"/>
              <a:ext cx="4284662" cy="0"/>
            </a:xfrm>
            <a:prstGeom prst="line">
              <a:avLst/>
            </a:prstGeom>
            <a:ln>
              <a:solidFill>
                <a:srgbClr val="A71F1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448" name="Picture 5" descr="G:\360data\重要数据\桌面\东京国际朝日学院\素材\kiri-kiku0156498982.png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4361957" y="133158"/>
              <a:ext cx="420086" cy="4200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29" name="直接连接符 28"/>
            <p:cNvCxnSpPr/>
            <p:nvPr/>
          </p:nvCxnSpPr>
          <p:spPr>
            <a:xfrm>
              <a:off x="0" y="343201"/>
              <a:ext cx="4284663" cy="0"/>
            </a:xfrm>
            <a:prstGeom prst="line">
              <a:avLst/>
            </a:prstGeom>
            <a:ln>
              <a:solidFill>
                <a:srgbClr val="A71F1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组合 4"/>
          <p:cNvGrpSpPr/>
          <p:nvPr/>
        </p:nvGrpSpPr>
        <p:grpSpPr bwMode="auto">
          <a:xfrm>
            <a:off x="5214942" y="1785930"/>
            <a:ext cx="2071703" cy="1505608"/>
            <a:chOff x="1167715" y="2546278"/>
            <a:chExt cx="1745811" cy="2222723"/>
          </a:xfrm>
        </p:grpSpPr>
        <p:sp>
          <p:nvSpPr>
            <p:cNvPr id="20" name="矩形 19"/>
            <p:cNvSpPr/>
            <p:nvPr/>
          </p:nvSpPr>
          <p:spPr>
            <a:xfrm>
              <a:off x="1188358" y="3938301"/>
              <a:ext cx="1725168" cy="18993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 bwMode="auto">
            <a:xfrm>
              <a:off x="1769719" y="2546278"/>
              <a:ext cx="428962" cy="1473199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wrap="square">
              <a:spAutoFit/>
            </a:bodyPr>
            <a:lstStyle/>
            <a:p>
              <a:pPr algn="ctr" defTabSz="878205" eaLnBrk="1" fontAlgn="auto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5400" dirty="0" smtClean="0">
                  <a:ln>
                    <a:solidFill>
                      <a:srgbClr val="1F497D"/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2</a:t>
              </a:r>
              <a:endParaRPr lang="zh-CN" altLang="en-US" sz="5400" dirty="0">
                <a:ln>
                  <a:solidFill>
                    <a:srgbClr val="1F497D"/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23" name="TextBox 8"/>
            <p:cNvSpPr txBox="1">
              <a:spLocks noChangeArrowheads="1"/>
            </p:cNvSpPr>
            <p:nvPr/>
          </p:nvSpPr>
          <p:spPr bwMode="auto">
            <a:xfrm>
              <a:off x="1167715" y="4225652"/>
              <a:ext cx="1473822" cy="543349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pPr algn="ctr" defTabSz="878205" eaLnBrk="1" hangingPunct="1">
                <a:lnSpc>
                  <a:spcPct val="120000"/>
                </a:lnSpc>
              </a:pPr>
              <a:r>
                <a:rPr lang="en-US" altLang="zh-CN" sz="1600" b="1" dirty="0" smtClean="0">
                  <a:solidFill>
                    <a:srgbClr val="7F7F7F"/>
                  </a:solidFill>
                  <a:latin typeface="+mj-lt"/>
                  <a:ea typeface="冬青黑体简体中文 W6"/>
                  <a:cs typeface="冬青黑体简体中文 W6"/>
                </a:rPr>
                <a:t>Traditional Operas</a:t>
              </a:r>
              <a:endParaRPr lang="zh-CN" altLang="en-US" sz="1600" b="1" dirty="0">
                <a:solidFill>
                  <a:srgbClr val="7F7F7F"/>
                </a:solidFill>
                <a:latin typeface="+mj-lt"/>
                <a:ea typeface="冬青黑体简体中文 W6"/>
                <a:cs typeface="冬青黑体简体中文 W6"/>
              </a:endParaRPr>
            </a:p>
          </p:txBody>
        </p:sp>
      </p:grpSp>
      <p:grpSp>
        <p:nvGrpSpPr>
          <p:cNvPr id="10" name="组合 4"/>
          <p:cNvGrpSpPr/>
          <p:nvPr/>
        </p:nvGrpSpPr>
        <p:grpSpPr bwMode="auto">
          <a:xfrm>
            <a:off x="1500166" y="4209391"/>
            <a:ext cx="2071703" cy="1505608"/>
            <a:chOff x="1167715" y="2546278"/>
            <a:chExt cx="1745811" cy="2222723"/>
          </a:xfrm>
        </p:grpSpPr>
        <p:sp>
          <p:nvSpPr>
            <p:cNvPr id="25" name="矩形 24"/>
            <p:cNvSpPr/>
            <p:nvPr/>
          </p:nvSpPr>
          <p:spPr>
            <a:xfrm>
              <a:off x="1188358" y="3938301"/>
              <a:ext cx="1725168" cy="18993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8" name="TextBox 27"/>
            <p:cNvSpPr txBox="1"/>
            <p:nvPr/>
          </p:nvSpPr>
          <p:spPr bwMode="auto">
            <a:xfrm>
              <a:off x="1769719" y="2546278"/>
              <a:ext cx="428962" cy="1473199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wrap="square">
              <a:spAutoFit/>
            </a:bodyPr>
            <a:lstStyle/>
            <a:p>
              <a:pPr algn="ctr" defTabSz="878205" eaLnBrk="1" fontAlgn="auto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5400" dirty="0" smtClean="0">
                  <a:ln>
                    <a:solidFill>
                      <a:srgbClr val="1F497D"/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3</a:t>
              </a:r>
              <a:endParaRPr lang="zh-CN" altLang="en-US" sz="5400" dirty="0">
                <a:ln>
                  <a:solidFill>
                    <a:srgbClr val="1F497D"/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30" name="TextBox 8"/>
            <p:cNvSpPr txBox="1">
              <a:spLocks noChangeArrowheads="1"/>
            </p:cNvSpPr>
            <p:nvPr/>
          </p:nvSpPr>
          <p:spPr bwMode="auto">
            <a:xfrm>
              <a:off x="1167715" y="4225652"/>
              <a:ext cx="1628628" cy="543349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pPr algn="ctr" defTabSz="878205" eaLnBrk="1" hangingPunct="1">
                <a:lnSpc>
                  <a:spcPct val="120000"/>
                </a:lnSpc>
              </a:pPr>
              <a:r>
                <a:rPr lang="en-US" altLang="zh-CN" sz="1600" b="1" dirty="0" smtClean="0">
                  <a:solidFill>
                    <a:srgbClr val="7F7F7F"/>
                  </a:solidFill>
                  <a:latin typeface="+mj-lt"/>
                  <a:ea typeface="冬青黑体简体中文 W6"/>
                  <a:cs typeface="冬青黑体简体中文 W6"/>
                </a:rPr>
                <a:t>Folk Performing Arts</a:t>
              </a:r>
              <a:endParaRPr lang="zh-CN" altLang="en-US" sz="1600" b="1" dirty="0">
                <a:solidFill>
                  <a:srgbClr val="7F7F7F"/>
                </a:solidFill>
                <a:latin typeface="+mj-lt"/>
                <a:ea typeface="冬青黑体简体中文 W6"/>
                <a:cs typeface="冬青黑体简体中文 W6"/>
              </a:endParaRPr>
            </a:p>
          </p:txBody>
        </p:sp>
      </p:grpSp>
      <p:grpSp>
        <p:nvGrpSpPr>
          <p:cNvPr id="11" name="组合 4"/>
          <p:cNvGrpSpPr/>
          <p:nvPr/>
        </p:nvGrpSpPr>
        <p:grpSpPr bwMode="auto">
          <a:xfrm>
            <a:off x="5214942" y="4209391"/>
            <a:ext cx="2878096" cy="1505609"/>
            <a:chOff x="1107515" y="2546278"/>
            <a:chExt cx="2425355" cy="2222725"/>
          </a:xfrm>
        </p:grpSpPr>
        <p:sp>
          <p:nvSpPr>
            <p:cNvPr id="32" name="矩形 31"/>
            <p:cNvSpPr/>
            <p:nvPr/>
          </p:nvSpPr>
          <p:spPr>
            <a:xfrm>
              <a:off x="1188358" y="3938301"/>
              <a:ext cx="1725168" cy="18993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4" name="TextBox 33"/>
            <p:cNvSpPr txBox="1"/>
            <p:nvPr/>
          </p:nvSpPr>
          <p:spPr bwMode="auto">
            <a:xfrm>
              <a:off x="1769719" y="2546278"/>
              <a:ext cx="428962" cy="1473199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wrap="square">
              <a:spAutoFit/>
            </a:bodyPr>
            <a:lstStyle/>
            <a:p>
              <a:pPr algn="ctr" defTabSz="878205" eaLnBrk="1" fontAlgn="auto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5400" dirty="0" smtClean="0">
                  <a:ln>
                    <a:solidFill>
                      <a:srgbClr val="1F497D"/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4</a:t>
              </a:r>
              <a:endParaRPr lang="zh-CN" altLang="en-US" sz="5400" dirty="0">
                <a:ln>
                  <a:solidFill>
                    <a:srgbClr val="1F497D"/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35" name="TextBox 8"/>
            <p:cNvSpPr txBox="1">
              <a:spLocks noChangeArrowheads="1"/>
            </p:cNvSpPr>
            <p:nvPr/>
          </p:nvSpPr>
          <p:spPr bwMode="auto">
            <a:xfrm>
              <a:off x="1107515" y="4196498"/>
              <a:ext cx="2425355" cy="57250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pPr algn="ctr" defTabSz="878205" eaLnBrk="1" hangingPunct="1">
                <a:lnSpc>
                  <a:spcPct val="120000"/>
                </a:lnSpc>
              </a:pPr>
              <a:r>
                <a:rPr lang="en-US" altLang="zh-CN" sz="1600" b="1" dirty="0" smtClean="0">
                  <a:solidFill>
                    <a:srgbClr val="A71F13"/>
                  </a:solidFill>
                  <a:latin typeface="+mj-lt"/>
                  <a:ea typeface="冬青黑体简体中文 W6"/>
                  <a:cs typeface="冬青黑体简体中文 W6"/>
                </a:rPr>
                <a:t>Traditional Musical Instruments</a:t>
              </a:r>
              <a:endParaRPr lang="zh-CN" altLang="en-US" sz="1600" b="1" dirty="0">
                <a:solidFill>
                  <a:srgbClr val="A71F13"/>
                </a:solidFill>
                <a:latin typeface="+mj-lt"/>
                <a:ea typeface="冬青黑体简体中文 W6"/>
                <a:cs typeface="冬青黑体简体中文 W6"/>
              </a:endParaRPr>
            </a:p>
          </p:txBody>
        </p:sp>
      </p:grpSp>
      <p:sp>
        <p:nvSpPr>
          <p:cNvPr id="62472" name="AutoShape 8" descr="户外,红色,成一排,传统文化,中国文化_607801d78_中国传统节日：元宵灯会_创意图片_Getty Images Chin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2474" name="AutoShape 10" descr="户外,红色,成一排,传统文化,中国文化_e7717f59b_中国传统节日：元宵灯会_创意图片_Getty Images Chin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62468" name="Picture 4" descr="概念,主题,传统文化,东亚文化,中国文化_sb10065721s-001_Chinese shadow puppet on white background_创意图片_Getty Images China"/>
          <p:cNvPicPr>
            <a:picLocks noChangeAspect="1" noChangeArrowheads="1"/>
          </p:cNvPicPr>
          <p:nvPr/>
        </p:nvPicPr>
        <p:blipFill>
          <a:blip r:embed="rId5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1500166" y="3286128"/>
            <a:ext cx="2071702" cy="1787057"/>
          </a:xfrm>
          <a:prstGeom prst="rect">
            <a:avLst/>
          </a:prstGeom>
          <a:noFill/>
        </p:spPr>
      </p:pic>
      <p:sp>
        <p:nvSpPr>
          <p:cNvPr id="3" name="AutoShape 6" descr="传统文化,美人,琵琶,艺术文化和娱乐,表演_a05eb1836_古典美女弹琵琶_创意图片_Getty Images Chin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7" name="AutoShape 10" descr="室内,影棚拍摄,摄影,中国文化,古老的_gic3523649_乐器_创意图片_Getty Images Chin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3" name="TextBox 32"/>
          <p:cNvSpPr txBox="1"/>
          <p:nvPr/>
        </p:nvSpPr>
        <p:spPr bwMode="auto">
          <a:xfrm>
            <a:off x="2214546" y="4143384"/>
            <a:ext cx="509036" cy="997902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algn="ctr" defTabSz="878205"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5400" dirty="0" smtClean="0">
                <a:ln>
                  <a:solidFill>
                    <a:srgbClr val="1F497D"/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3</a:t>
            </a:r>
            <a:endParaRPr lang="zh-CN" altLang="en-US" sz="5400" dirty="0">
              <a:ln>
                <a:solidFill>
                  <a:srgbClr val="1F497D"/>
                </a:solidFill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24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24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24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24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24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24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4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7" dur="25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3428992" y="4000508"/>
            <a:ext cx="1989393" cy="1500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0482" name="灯片编号占位符 1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</a:ln>
        </p:spPr>
        <p:txBody>
          <a:bodyPr/>
          <a:lstStyle/>
          <a:p>
            <a:fld id="{6DC83767-297E-4BF8-845B-5970FB2FB146}" type="slidenum">
              <a:rPr lang="zh-CN" altLang="en-US"/>
            </a:fld>
            <a:endParaRPr lang="zh-CN" altLang="en-US"/>
          </a:p>
        </p:txBody>
      </p:sp>
      <p:grpSp>
        <p:nvGrpSpPr>
          <p:cNvPr id="2" name="组合 3"/>
          <p:cNvGrpSpPr/>
          <p:nvPr/>
        </p:nvGrpSpPr>
        <p:grpSpPr bwMode="auto">
          <a:xfrm>
            <a:off x="0" y="507986"/>
            <a:ext cx="9144000" cy="420688"/>
            <a:chOff x="0" y="133158"/>
            <a:chExt cx="9144000" cy="420086"/>
          </a:xfrm>
        </p:grpSpPr>
        <p:cxnSp>
          <p:nvCxnSpPr>
            <p:cNvPr id="5" name="直接连接符 4"/>
            <p:cNvCxnSpPr/>
            <p:nvPr/>
          </p:nvCxnSpPr>
          <p:spPr>
            <a:xfrm>
              <a:off x="4859338" y="343994"/>
              <a:ext cx="4284662" cy="0"/>
            </a:xfrm>
            <a:prstGeom prst="line">
              <a:avLst/>
            </a:prstGeom>
            <a:ln>
              <a:solidFill>
                <a:srgbClr val="A71F1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0497" name="Picture 5" descr="G:\360data\重要数据\桌面\东京国际朝日学院\素材\kiri-kiku0156498982.png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4361957" y="133158"/>
              <a:ext cx="420086" cy="4200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7" name="直接连接符 6"/>
            <p:cNvCxnSpPr/>
            <p:nvPr/>
          </p:nvCxnSpPr>
          <p:spPr>
            <a:xfrm>
              <a:off x="0" y="343994"/>
              <a:ext cx="4284663" cy="0"/>
            </a:xfrm>
            <a:prstGeom prst="line">
              <a:avLst/>
            </a:prstGeom>
            <a:ln>
              <a:solidFill>
                <a:srgbClr val="A71F1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8"/>
          <p:cNvSpPr txBox="1">
            <a:spLocks noChangeArrowheads="1"/>
          </p:cNvSpPr>
          <p:nvPr/>
        </p:nvSpPr>
        <p:spPr bwMode="auto">
          <a:xfrm>
            <a:off x="-285784" y="55069"/>
            <a:ext cx="3786184" cy="64389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algn="ctr" defTabSz="878205" eaLnBrk="1" hangingPunct="1">
              <a:lnSpc>
                <a:spcPct val="120000"/>
              </a:lnSpc>
            </a:pPr>
            <a:r>
              <a:rPr lang="en-US" altLang="zh-CN" sz="3000" dirty="0" smtClean="0">
                <a:solidFill>
                  <a:srgbClr val="772C03"/>
                </a:solidFill>
                <a:latin typeface="Aharoni" panose="02010803020104030203" pitchFamily="2" charset="-79"/>
                <a:ea typeface="经典繁毛楷" panose="02010609000101010101" pitchFamily="49" charset="-122"/>
                <a:cs typeface="Aharoni" panose="02010803020104030203" pitchFamily="2" charset="-79"/>
              </a:rPr>
              <a:t>Lead-in Activity</a:t>
            </a:r>
            <a:endParaRPr lang="en-US" altLang="zh-CN" sz="3000" dirty="0" smtClean="0">
              <a:solidFill>
                <a:srgbClr val="772C03"/>
              </a:solidFill>
              <a:latin typeface="Aharoni" panose="02010803020104030203" pitchFamily="2" charset="-79"/>
              <a:ea typeface="经典繁毛楷" panose="02010609000101010101" pitchFamily="49" charset="-122"/>
              <a:cs typeface="Aharoni" panose="02010803020104030203" pitchFamily="2" charset="-79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2714612" y="928674"/>
            <a:ext cx="387988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400" b="1" dirty="0" smtClean="0">
                <a:solidFill>
                  <a:schemeClr val="accent6">
                    <a:lumMod val="50000"/>
                  </a:schemeClr>
                </a:solidFill>
              </a:rPr>
              <a:t>Watch &amp; Think</a:t>
            </a:r>
            <a:endParaRPr lang="zh-CN" altLang="en-US" sz="24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65538" name="AutoShape 2" descr="http://img0.imgtn.bdimg.com/it/u=2700893509,667207967&amp;fm=21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5540" name="AutoShape 4" descr="http://img0.imgtn.bdimg.com/it/u=2700893509,667207967&amp;fm=21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65544" name="Picture 8" descr="http://www.sharejs.com/uploadfiles/2012/07/16/134240093719618.png">
            <a:hlinkClick r:id="rId3" action="ppaction://hlinkfile"/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071934" y="4286260"/>
            <a:ext cx="795326" cy="795326"/>
          </a:xfrm>
          <a:prstGeom prst="rect">
            <a:avLst/>
          </a:prstGeom>
          <a:noFill/>
        </p:spPr>
      </p:pic>
      <p:sp>
        <p:nvSpPr>
          <p:cNvPr id="15" name="TextBox 14">
            <a:hlinkClick r:id="rId3" action="ppaction://hlinkfile"/>
          </p:cNvPr>
          <p:cNvSpPr txBox="1"/>
          <p:nvPr/>
        </p:nvSpPr>
        <p:spPr bwMode="auto">
          <a:xfrm>
            <a:off x="785786" y="1500178"/>
            <a:ext cx="7786742" cy="3231654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 rtlCol="0">
            <a:spAutoFit/>
          </a:bodyPr>
          <a:lstStyle/>
          <a:p>
            <a:pPr defTabSz="878205">
              <a:lnSpc>
                <a:spcPct val="120000"/>
              </a:lnSpc>
              <a:buClr>
                <a:schemeClr val="accent6">
                  <a:lumMod val="50000"/>
                </a:schemeClr>
              </a:buClr>
              <a:buSzPct val="60000"/>
            </a:pPr>
            <a:r>
              <a:rPr lang="en-US" altLang="zh-CN" sz="2200" dirty="0" smtClean="0">
                <a:latin typeface="+mn-lt"/>
                <a:ea typeface="微软雅黑" panose="020B0503020204020204" pitchFamily="34" charset="-122"/>
                <a:cs typeface="Arial" panose="020B0604020202020204" pitchFamily="34" charset="0"/>
              </a:rPr>
              <a:t>Watch the video clip and discuss:</a:t>
            </a:r>
            <a:endParaRPr lang="en-US" altLang="zh-CN" sz="2200" dirty="0" smtClean="0">
              <a:latin typeface="+mn-lt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defTabSz="878205">
              <a:lnSpc>
                <a:spcPct val="120000"/>
              </a:lnSpc>
              <a:buClr>
                <a:schemeClr val="accent6">
                  <a:lumMod val="50000"/>
                </a:schemeClr>
              </a:buClr>
              <a:buSzPct val="60000"/>
              <a:buFont typeface="Wingdings" panose="05000000000000000000" pitchFamily="2" charset="2"/>
              <a:buChar char="u"/>
            </a:pPr>
            <a:r>
              <a:rPr lang="en-US" altLang="zh-CN" sz="2200" dirty="0" smtClean="0">
                <a:latin typeface="+mn-lt"/>
                <a:ea typeface="微软雅黑" panose="020B0503020204020204" pitchFamily="34" charset="-122"/>
                <a:cs typeface="Arial" panose="020B0604020202020204" pitchFamily="34" charset="0"/>
              </a:rPr>
              <a:t> Why do you think that Chinese traditional arts gain more </a:t>
            </a:r>
            <a:endParaRPr lang="en-US" altLang="zh-CN" sz="2200" dirty="0" smtClean="0">
              <a:latin typeface="+mn-lt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defTabSz="878205">
              <a:lnSpc>
                <a:spcPct val="120000"/>
              </a:lnSpc>
              <a:buClr>
                <a:schemeClr val="accent6">
                  <a:lumMod val="50000"/>
                </a:schemeClr>
              </a:buClr>
              <a:buSzPct val="60000"/>
            </a:pPr>
            <a:r>
              <a:rPr lang="en-US" altLang="zh-CN" sz="2200" dirty="0" smtClean="0">
                <a:latin typeface="+mn-lt"/>
                <a:ea typeface="微软雅黑" panose="020B0503020204020204" pitchFamily="34" charset="-122"/>
                <a:cs typeface="Arial" panose="020B0604020202020204" pitchFamily="34" charset="0"/>
              </a:rPr>
              <a:t>    worldwide recognition and popularity? </a:t>
            </a:r>
            <a:endParaRPr lang="en-US" altLang="zh-CN" sz="2200" dirty="0" smtClean="0">
              <a:latin typeface="+mn-lt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defTabSz="878205">
              <a:lnSpc>
                <a:spcPct val="120000"/>
              </a:lnSpc>
              <a:buClr>
                <a:schemeClr val="accent6">
                  <a:lumMod val="50000"/>
                </a:schemeClr>
              </a:buClr>
              <a:buSzPct val="60000"/>
              <a:buFont typeface="Wingdings" panose="05000000000000000000" pitchFamily="2" charset="2"/>
              <a:buChar char="u"/>
            </a:pPr>
            <a:r>
              <a:rPr lang="en-US" altLang="zh-CN" sz="2200" dirty="0" smtClean="0">
                <a:latin typeface="+mn-lt"/>
                <a:ea typeface="微软雅黑" panose="020B0503020204020204" pitchFamily="34" charset="-122"/>
                <a:cs typeface="Arial" panose="020B0604020202020204" pitchFamily="34" charset="0"/>
              </a:rPr>
              <a:t> With the changing times, a lot of traditional Chinese art forms </a:t>
            </a:r>
            <a:endParaRPr lang="en-US" altLang="zh-CN" sz="2200" dirty="0" smtClean="0">
              <a:latin typeface="+mn-lt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defTabSz="878205">
              <a:lnSpc>
                <a:spcPct val="120000"/>
              </a:lnSpc>
              <a:buClr>
                <a:schemeClr val="accent6">
                  <a:lumMod val="50000"/>
                </a:schemeClr>
              </a:buClr>
              <a:buSzPct val="60000"/>
            </a:pPr>
            <a:r>
              <a:rPr lang="en-US" altLang="zh-CN" sz="2200" dirty="0" smtClean="0">
                <a:latin typeface="+mn-lt"/>
                <a:ea typeface="微软雅黑" panose="020B0503020204020204" pitchFamily="34" charset="-122"/>
                <a:cs typeface="Arial" panose="020B0604020202020204" pitchFamily="34" charset="0"/>
              </a:rPr>
              <a:t>    are facing a battle for survival. How do you think a balance can </a:t>
            </a:r>
            <a:endParaRPr lang="en-US" altLang="zh-CN" sz="2200" dirty="0" smtClean="0">
              <a:latin typeface="+mn-lt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defTabSz="878205">
              <a:lnSpc>
                <a:spcPct val="120000"/>
              </a:lnSpc>
              <a:buClr>
                <a:schemeClr val="accent6">
                  <a:lumMod val="50000"/>
                </a:schemeClr>
              </a:buClr>
              <a:buSzPct val="60000"/>
            </a:pPr>
            <a:r>
              <a:rPr lang="en-US" altLang="zh-CN" sz="2200" dirty="0" smtClean="0">
                <a:latin typeface="+mn-lt"/>
                <a:ea typeface="微软雅黑" panose="020B0503020204020204" pitchFamily="34" charset="-122"/>
                <a:cs typeface="Arial" panose="020B0604020202020204" pitchFamily="34" charset="0"/>
              </a:rPr>
              <a:t>    be struck between preserving tradition and keeping up with the </a:t>
            </a:r>
            <a:endParaRPr lang="en-US" altLang="zh-CN" sz="2200" dirty="0" smtClean="0">
              <a:latin typeface="+mn-lt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defTabSz="878205">
              <a:lnSpc>
                <a:spcPct val="120000"/>
              </a:lnSpc>
              <a:buClr>
                <a:schemeClr val="accent6">
                  <a:lumMod val="50000"/>
                </a:schemeClr>
              </a:buClr>
              <a:buSzPct val="60000"/>
            </a:pPr>
            <a:r>
              <a:rPr lang="en-US" altLang="zh-CN" sz="2200" dirty="0" smtClean="0">
                <a:latin typeface="+mn-lt"/>
                <a:ea typeface="微软雅黑" panose="020B0503020204020204" pitchFamily="34" charset="-122"/>
                <a:cs typeface="Arial" panose="020B0604020202020204" pitchFamily="34" charset="0"/>
              </a:rPr>
              <a:t>    times?</a:t>
            </a:r>
            <a:endParaRPr lang="zh-CN" altLang="en-US" sz="2200" dirty="0" smtClean="0">
              <a:latin typeface="+mn-lt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defTabSz="878205">
              <a:lnSpc>
                <a:spcPct val="120000"/>
              </a:lnSpc>
            </a:pPr>
            <a:endParaRPr lang="zh-CN" altLang="en-US" sz="1600" dirty="0">
              <a:solidFill>
                <a:srgbClr val="772C03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857224" y="1643054"/>
            <a:ext cx="500066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endParaRPr lang="en-US" altLang="zh-CN" sz="2400" dirty="0"/>
          </a:p>
        </p:txBody>
      </p:sp>
      <p:grpSp>
        <p:nvGrpSpPr>
          <p:cNvPr id="2" name="组合 3"/>
          <p:cNvGrpSpPr/>
          <p:nvPr/>
        </p:nvGrpSpPr>
        <p:grpSpPr bwMode="auto">
          <a:xfrm>
            <a:off x="0" y="579233"/>
            <a:ext cx="9144000" cy="420086"/>
            <a:chOff x="0" y="133158"/>
            <a:chExt cx="9144000" cy="420086"/>
          </a:xfrm>
        </p:grpSpPr>
        <p:cxnSp>
          <p:nvCxnSpPr>
            <p:cNvPr id="15" name="直接连接符 14"/>
            <p:cNvCxnSpPr/>
            <p:nvPr/>
          </p:nvCxnSpPr>
          <p:spPr>
            <a:xfrm>
              <a:off x="4859338" y="343994"/>
              <a:ext cx="4284662" cy="0"/>
            </a:xfrm>
            <a:prstGeom prst="line">
              <a:avLst/>
            </a:prstGeom>
            <a:ln>
              <a:solidFill>
                <a:srgbClr val="A71F1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6" name="Picture 5" descr="G:\360data\重要数据\桌面\东京国际朝日学院\素材\kiri-kiku0156498982.png"/>
            <p:cNvPicPr>
              <a:picLocks noChangeAspect="1" noChangeArrowheads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 bwMode="auto">
            <a:xfrm>
              <a:off x="4361957" y="133158"/>
              <a:ext cx="420086" cy="4200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17" name="直接连接符 16"/>
            <p:cNvCxnSpPr/>
            <p:nvPr/>
          </p:nvCxnSpPr>
          <p:spPr>
            <a:xfrm>
              <a:off x="0" y="343994"/>
              <a:ext cx="4284663" cy="0"/>
            </a:xfrm>
            <a:prstGeom prst="line">
              <a:avLst/>
            </a:prstGeom>
            <a:ln>
              <a:solidFill>
                <a:srgbClr val="A71F1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8"/>
          <p:cNvSpPr txBox="1">
            <a:spLocks noChangeArrowheads="1"/>
          </p:cNvSpPr>
          <p:nvPr/>
        </p:nvSpPr>
        <p:spPr bwMode="auto">
          <a:xfrm>
            <a:off x="428596" y="142856"/>
            <a:ext cx="7929588" cy="64633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defTabSz="878205" eaLnBrk="1" hangingPunct="1">
              <a:lnSpc>
                <a:spcPct val="120000"/>
              </a:lnSpc>
            </a:pPr>
            <a:r>
              <a:rPr lang="en-US" altLang="zh-CN" sz="3000" dirty="0" smtClean="0">
                <a:solidFill>
                  <a:srgbClr val="772C03"/>
                </a:solidFill>
                <a:latin typeface="Aharoni" panose="02010803020104030203" pitchFamily="2" charset="-79"/>
                <a:ea typeface="经典繁毛楷" panose="02010609000101010101" pitchFamily="49" charset="-122"/>
                <a:cs typeface="Aharoni" panose="02010803020104030203" pitchFamily="2" charset="-79"/>
              </a:rPr>
              <a:t>Traditional Musical Instruments</a:t>
            </a:r>
            <a:endParaRPr lang="en-US" altLang="zh-CN" sz="3000" dirty="0" smtClean="0">
              <a:solidFill>
                <a:srgbClr val="772C03"/>
              </a:solidFill>
              <a:latin typeface="Aharoni" panose="02010803020104030203" pitchFamily="2" charset="-79"/>
              <a:ea typeface="经典繁毛楷" panose="02010609000101010101" pitchFamily="49" charset="-122"/>
              <a:cs typeface="Aharoni" panose="02010803020104030203" pitchFamily="2" charset="-79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1785918" y="1181389"/>
            <a:ext cx="575689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 smtClean="0">
                <a:solidFill>
                  <a:schemeClr val="accent6">
                    <a:lumMod val="75000"/>
                  </a:schemeClr>
                </a:solidFill>
              </a:rPr>
              <a:t>Can you classify the following instruments? </a:t>
            </a:r>
            <a:endParaRPr lang="zh-CN" altLang="en-US" sz="24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18" name="Picture 2" descr="C:\Users\admin\Desktop\20130206130425_BZHkL_thumb_700_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5852" y="2071682"/>
            <a:ext cx="1598960" cy="2227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C:\Users\admin\Desktop\18698654_142846410333_2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46"/>
          <a:stretch>
            <a:fillRect/>
          </a:stretch>
        </p:blipFill>
        <p:spPr bwMode="auto">
          <a:xfrm>
            <a:off x="6000760" y="2071682"/>
            <a:ext cx="2349839" cy="1872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C:\Users\admin\Desktop\20_140617150006_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4678" y="2071682"/>
            <a:ext cx="2449968" cy="1705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/>
          <p:cNvSpPr txBox="1"/>
          <p:nvPr/>
        </p:nvSpPr>
        <p:spPr bwMode="auto">
          <a:xfrm>
            <a:off x="1142976" y="4429136"/>
            <a:ext cx="2286016" cy="8063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 rtlCol="0">
            <a:spAutoFit/>
          </a:bodyPr>
          <a:lstStyle/>
          <a:p>
            <a:pPr defTabSz="878205">
              <a:lnSpc>
                <a:spcPct val="120000"/>
              </a:lnSpc>
            </a:pPr>
            <a:r>
              <a:rPr lang="en-US" altLang="zh-CN" sz="2000" dirty="0" smtClean="0">
                <a:latin typeface="+mn-lt"/>
                <a:ea typeface="微软雅黑" panose="020B0503020204020204" pitchFamily="34" charset="-122"/>
                <a:cs typeface="Arial" panose="020B0604020202020204" pitchFamily="34" charset="0"/>
              </a:rPr>
              <a:t>plucked instruments</a:t>
            </a:r>
            <a:endParaRPr lang="zh-CN" altLang="en-US" sz="2000" dirty="0">
              <a:latin typeface="+mn-lt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5" name="TextBox 24"/>
          <p:cNvSpPr txBox="1"/>
          <p:nvPr/>
        </p:nvSpPr>
        <p:spPr bwMode="auto">
          <a:xfrm>
            <a:off x="3357554" y="3786194"/>
            <a:ext cx="2286016" cy="43704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 rtlCol="0">
            <a:spAutoFit/>
          </a:bodyPr>
          <a:lstStyle/>
          <a:p>
            <a:pPr defTabSz="878205">
              <a:lnSpc>
                <a:spcPct val="120000"/>
              </a:lnSpc>
            </a:pPr>
            <a:r>
              <a:rPr lang="en-US" altLang="zh-CN" sz="2000" dirty="0" smtClean="0">
                <a:latin typeface="+mn-lt"/>
                <a:ea typeface="微软雅黑" panose="020B0503020204020204" pitchFamily="34" charset="-122"/>
                <a:cs typeface="Arial" panose="020B0604020202020204" pitchFamily="34" charset="0"/>
              </a:rPr>
              <a:t>wind instruments</a:t>
            </a:r>
            <a:endParaRPr lang="zh-CN" altLang="en-US" sz="2000" dirty="0">
              <a:latin typeface="+mn-lt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6" name="TextBox 25"/>
          <p:cNvSpPr txBox="1"/>
          <p:nvPr/>
        </p:nvSpPr>
        <p:spPr bwMode="auto">
          <a:xfrm>
            <a:off x="6000760" y="4071946"/>
            <a:ext cx="2643206" cy="43704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 rtlCol="0">
            <a:spAutoFit/>
          </a:bodyPr>
          <a:lstStyle/>
          <a:p>
            <a:pPr defTabSz="878205">
              <a:lnSpc>
                <a:spcPct val="120000"/>
              </a:lnSpc>
            </a:pPr>
            <a:r>
              <a:rPr lang="en-US" altLang="zh-CN" sz="2000" dirty="0" smtClean="0">
                <a:latin typeface="+mn-lt"/>
                <a:ea typeface="微软雅黑" panose="020B0503020204020204" pitchFamily="34" charset="-122"/>
                <a:cs typeface="Arial" panose="020B0604020202020204" pitchFamily="34" charset="0"/>
              </a:rPr>
              <a:t>percussion instruments</a:t>
            </a:r>
            <a:endParaRPr lang="zh-CN" altLang="en-US" sz="2000" dirty="0">
              <a:latin typeface="+mn-lt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7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2" dur="8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3" dur="8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8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灯片编号占位符 1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</a:ln>
        </p:spPr>
        <p:txBody>
          <a:bodyPr/>
          <a:lstStyle/>
          <a:p>
            <a:fld id="{6DC83767-297E-4BF8-845B-5970FB2FB146}" type="slidenum">
              <a:rPr lang="zh-CN" altLang="en-US"/>
            </a:fld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57224" y="1643054"/>
            <a:ext cx="500066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endParaRPr lang="en-US" altLang="zh-CN" sz="2400" dirty="0"/>
          </a:p>
        </p:txBody>
      </p:sp>
      <p:grpSp>
        <p:nvGrpSpPr>
          <p:cNvPr id="2" name="组合 3"/>
          <p:cNvGrpSpPr/>
          <p:nvPr/>
        </p:nvGrpSpPr>
        <p:grpSpPr bwMode="auto">
          <a:xfrm>
            <a:off x="0" y="579233"/>
            <a:ext cx="9144000" cy="420086"/>
            <a:chOff x="0" y="133158"/>
            <a:chExt cx="9144000" cy="420086"/>
          </a:xfrm>
        </p:grpSpPr>
        <p:cxnSp>
          <p:nvCxnSpPr>
            <p:cNvPr id="15" name="直接连接符 14"/>
            <p:cNvCxnSpPr/>
            <p:nvPr/>
          </p:nvCxnSpPr>
          <p:spPr>
            <a:xfrm>
              <a:off x="4859338" y="343994"/>
              <a:ext cx="4284662" cy="0"/>
            </a:xfrm>
            <a:prstGeom prst="line">
              <a:avLst/>
            </a:prstGeom>
            <a:ln>
              <a:solidFill>
                <a:srgbClr val="A71F1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6" name="Picture 5" descr="G:\360data\重要数据\桌面\东京国际朝日学院\素材\kiri-kiku0156498982.png"/>
            <p:cNvPicPr>
              <a:picLocks noChangeAspect="1" noChangeArrowheads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 bwMode="auto">
            <a:xfrm>
              <a:off x="4361957" y="133158"/>
              <a:ext cx="420086" cy="4200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17" name="直接连接符 16"/>
            <p:cNvCxnSpPr/>
            <p:nvPr/>
          </p:nvCxnSpPr>
          <p:spPr>
            <a:xfrm>
              <a:off x="0" y="343994"/>
              <a:ext cx="4284663" cy="0"/>
            </a:xfrm>
            <a:prstGeom prst="line">
              <a:avLst/>
            </a:prstGeom>
            <a:ln>
              <a:solidFill>
                <a:srgbClr val="A71F1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8"/>
          <p:cNvSpPr txBox="1">
            <a:spLocks noChangeArrowheads="1"/>
          </p:cNvSpPr>
          <p:nvPr/>
        </p:nvSpPr>
        <p:spPr bwMode="auto">
          <a:xfrm>
            <a:off x="428596" y="142856"/>
            <a:ext cx="7929588" cy="64633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defTabSz="878205" eaLnBrk="1" hangingPunct="1">
              <a:lnSpc>
                <a:spcPct val="120000"/>
              </a:lnSpc>
            </a:pPr>
            <a:r>
              <a:rPr lang="en-US" altLang="zh-CN" sz="3000" dirty="0" smtClean="0">
                <a:solidFill>
                  <a:srgbClr val="772C03"/>
                </a:solidFill>
                <a:latin typeface="Aharoni" panose="02010803020104030203" pitchFamily="2" charset="-79"/>
                <a:ea typeface="经典繁毛楷" panose="02010609000101010101" pitchFamily="49" charset="-122"/>
                <a:cs typeface="Aharoni" panose="02010803020104030203" pitchFamily="2" charset="-79"/>
              </a:rPr>
              <a:t>Plucked Instruments</a:t>
            </a:r>
            <a:endParaRPr lang="en-US" altLang="zh-CN" sz="3000" dirty="0" smtClean="0">
              <a:solidFill>
                <a:srgbClr val="772C03"/>
              </a:solidFill>
              <a:latin typeface="Aharoni" panose="02010803020104030203" pitchFamily="2" charset="-79"/>
              <a:ea typeface="经典繁毛楷" panose="02010609000101010101" pitchFamily="49" charset="-122"/>
              <a:cs typeface="Aharoni" panose="02010803020104030203" pitchFamily="2" charset="-79"/>
            </a:endParaRPr>
          </a:p>
        </p:txBody>
      </p:sp>
      <p:sp>
        <p:nvSpPr>
          <p:cNvPr id="14" name="TextBox 13"/>
          <p:cNvSpPr txBox="1"/>
          <p:nvPr/>
        </p:nvSpPr>
        <p:spPr bwMode="auto">
          <a:xfrm>
            <a:off x="1785918" y="1000112"/>
            <a:ext cx="6572296" cy="360612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 rtlCol="0">
            <a:spAutoFit/>
          </a:bodyPr>
          <a:lstStyle/>
          <a:p>
            <a:pPr defTabSz="878205">
              <a:lnSpc>
                <a:spcPct val="120000"/>
              </a:lnSpc>
            </a:pPr>
            <a:r>
              <a:rPr lang="en-US" altLang="zh-CN" sz="1600" dirty="0" smtClean="0">
                <a:solidFill>
                  <a:srgbClr val="772C03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Can you match the instruments with the right descriptions?  </a:t>
            </a:r>
            <a:endParaRPr lang="zh-CN" altLang="en-US" sz="1600" dirty="0">
              <a:solidFill>
                <a:srgbClr val="772C03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75778" name="Picture 2" descr="http://baike.cpweb.gov.cn/uploads/201306/1372323132o6hfyaGE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357302"/>
            <a:ext cx="2357454" cy="1292929"/>
          </a:xfrm>
          <a:prstGeom prst="rect">
            <a:avLst/>
          </a:prstGeom>
          <a:noFill/>
        </p:spPr>
      </p:pic>
      <p:pic>
        <p:nvPicPr>
          <p:cNvPr id="21" name="Picture 8" descr="20061161755553190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3174" y="1357302"/>
            <a:ext cx="1960548" cy="1428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C:\Users\admin\Desktop\23926941289791867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4876" y="1357302"/>
            <a:ext cx="1416387" cy="1416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780" name="Picture 4" descr="http://www.chinese.cn/culturecollection/YS/QY/qydg/image/attachement/jpg/site2/20120706/0023aea9e73e11609dad02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500826" y="1357302"/>
            <a:ext cx="1404924" cy="1404924"/>
          </a:xfrm>
          <a:prstGeom prst="rect">
            <a:avLst/>
          </a:prstGeom>
          <a:noFill/>
        </p:spPr>
      </p:pic>
      <p:sp>
        <p:nvSpPr>
          <p:cNvPr id="24" name="TextBox 23"/>
          <p:cNvSpPr txBox="1"/>
          <p:nvPr/>
        </p:nvSpPr>
        <p:spPr bwMode="auto">
          <a:xfrm>
            <a:off x="1071538" y="3286130"/>
            <a:ext cx="7143800" cy="2140842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 rtlCol="0">
            <a:spAutoFit/>
          </a:bodyPr>
          <a:lstStyle/>
          <a:p>
            <a:pPr marL="342900" indent="-342900" defTabSz="878205">
              <a:lnSpc>
                <a:spcPct val="120000"/>
              </a:lnSpc>
              <a:buAutoNum type="arabicPeriod"/>
            </a:pPr>
            <a:r>
              <a:rPr lang="en-US" altLang="zh-CN" sz="1600" dirty="0" smtClean="0">
                <a:latin typeface="+mn-lt"/>
                <a:ea typeface="微软雅黑" panose="020B0503020204020204" pitchFamily="34" charset="-122"/>
                <a:cs typeface="Arial" panose="020B0604020202020204" pitchFamily="34" charset="0"/>
              </a:rPr>
              <a:t>an ancient plucked, four-string instrument made of wood. The player holds it vertically and plucks its four strings with five fingers. __________</a:t>
            </a:r>
            <a:endParaRPr lang="en-US" altLang="zh-CN" sz="1600" dirty="0" smtClean="0">
              <a:latin typeface="+mn-lt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342900" indent="-342900" defTabSz="878205">
              <a:lnSpc>
                <a:spcPct val="120000"/>
              </a:lnSpc>
              <a:buAutoNum type="arabicPeriod"/>
            </a:pPr>
            <a:r>
              <a:rPr lang="en-US" altLang="zh-CN" sz="1600" dirty="0" smtClean="0">
                <a:latin typeface="+mn-lt"/>
                <a:ea typeface="微软雅黑" panose="020B0503020204020204" pitchFamily="34" charset="-122"/>
                <a:cs typeface="Arial" panose="020B0604020202020204" pitchFamily="34" charset="0"/>
              </a:rPr>
              <a:t>an instrument with three-string stem attached to a wooden cylinder  _____</a:t>
            </a:r>
            <a:endParaRPr lang="en-US" altLang="zh-CN" sz="1600" dirty="0" smtClean="0">
              <a:latin typeface="+mn-lt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342900" indent="-342900" defTabSz="878205">
              <a:lnSpc>
                <a:spcPct val="120000"/>
              </a:lnSpc>
              <a:buAutoNum type="arabicPeriod"/>
            </a:pPr>
            <a:r>
              <a:rPr lang="en-US" altLang="zh-CN" sz="1600" dirty="0" smtClean="0">
                <a:latin typeface="+mn-lt"/>
                <a:ea typeface="微软雅黑" panose="020B0503020204020204" pitchFamily="34" charset="-122"/>
                <a:cs typeface="Arial" panose="020B0604020202020204" pitchFamily="34" charset="0"/>
              </a:rPr>
              <a:t>known in the West as the “Chinese violin”. It is a two-string bowed musical instrument. ______</a:t>
            </a:r>
            <a:endParaRPr lang="en-US" altLang="zh-CN" sz="1600" dirty="0" smtClean="0">
              <a:latin typeface="+mn-lt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342900" indent="-342900" defTabSz="878205">
              <a:lnSpc>
                <a:spcPct val="120000"/>
              </a:lnSpc>
              <a:buAutoNum type="arabicPeriod"/>
            </a:pPr>
            <a:r>
              <a:rPr lang="en-US" altLang="zh-CN" sz="1600" dirty="0" smtClean="0">
                <a:latin typeface="+mn-lt"/>
                <a:ea typeface="微软雅黑" panose="020B0503020204020204" pitchFamily="34" charset="-122"/>
                <a:cs typeface="Arial" panose="020B0604020202020204" pitchFamily="34" charset="0"/>
              </a:rPr>
              <a:t>It has a special wooden  sound body with strings arched across movable bridges along the length of the instrument. ______</a:t>
            </a:r>
            <a:endParaRPr lang="zh-CN" altLang="en-US" sz="1600" dirty="0">
              <a:latin typeface="+mn-lt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5" name="TextBox 24"/>
          <p:cNvSpPr txBox="1"/>
          <p:nvPr/>
        </p:nvSpPr>
        <p:spPr bwMode="auto">
          <a:xfrm>
            <a:off x="1000100" y="2714624"/>
            <a:ext cx="928694" cy="360612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 rtlCol="0">
            <a:spAutoFit/>
          </a:bodyPr>
          <a:lstStyle/>
          <a:p>
            <a:pPr defTabSz="878205">
              <a:lnSpc>
                <a:spcPct val="120000"/>
              </a:lnSpc>
            </a:pPr>
            <a:r>
              <a:rPr lang="en-US" altLang="zh-CN" sz="1600" dirty="0" smtClean="0">
                <a:solidFill>
                  <a:srgbClr val="772C03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A</a:t>
            </a:r>
            <a:endParaRPr lang="zh-CN" altLang="en-US" sz="1600" dirty="0">
              <a:solidFill>
                <a:srgbClr val="772C03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6" name="TextBox 25"/>
          <p:cNvSpPr txBox="1"/>
          <p:nvPr/>
        </p:nvSpPr>
        <p:spPr bwMode="auto">
          <a:xfrm>
            <a:off x="3357554" y="2786062"/>
            <a:ext cx="928694" cy="360612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 rtlCol="0">
            <a:spAutoFit/>
          </a:bodyPr>
          <a:lstStyle/>
          <a:p>
            <a:pPr defTabSz="878205">
              <a:lnSpc>
                <a:spcPct val="120000"/>
              </a:lnSpc>
            </a:pPr>
            <a:r>
              <a:rPr lang="en-US" altLang="zh-CN" sz="1600" dirty="0" smtClean="0">
                <a:solidFill>
                  <a:srgbClr val="772C03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B</a:t>
            </a:r>
            <a:endParaRPr lang="zh-CN" altLang="en-US" sz="1600" dirty="0">
              <a:solidFill>
                <a:srgbClr val="772C03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7" name="TextBox 26"/>
          <p:cNvSpPr txBox="1"/>
          <p:nvPr/>
        </p:nvSpPr>
        <p:spPr bwMode="auto">
          <a:xfrm>
            <a:off x="5072066" y="2786062"/>
            <a:ext cx="928694" cy="360612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 rtlCol="0">
            <a:spAutoFit/>
          </a:bodyPr>
          <a:lstStyle/>
          <a:p>
            <a:pPr defTabSz="878205">
              <a:lnSpc>
                <a:spcPct val="120000"/>
              </a:lnSpc>
            </a:pPr>
            <a:r>
              <a:rPr lang="en-US" altLang="zh-CN" sz="1600" dirty="0" smtClean="0">
                <a:solidFill>
                  <a:srgbClr val="772C03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</a:t>
            </a:r>
            <a:endParaRPr lang="zh-CN" altLang="en-US" sz="1600" dirty="0">
              <a:solidFill>
                <a:srgbClr val="772C03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8" name="TextBox 27"/>
          <p:cNvSpPr txBox="1"/>
          <p:nvPr/>
        </p:nvSpPr>
        <p:spPr bwMode="auto">
          <a:xfrm>
            <a:off x="6929454" y="2786062"/>
            <a:ext cx="928694" cy="360612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 rtlCol="0">
            <a:spAutoFit/>
          </a:bodyPr>
          <a:lstStyle/>
          <a:p>
            <a:pPr defTabSz="878205">
              <a:lnSpc>
                <a:spcPct val="120000"/>
              </a:lnSpc>
            </a:pPr>
            <a:r>
              <a:rPr lang="en-US" altLang="zh-CN" sz="1600" dirty="0" smtClean="0">
                <a:solidFill>
                  <a:srgbClr val="772C03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D</a:t>
            </a:r>
            <a:endParaRPr lang="zh-CN" altLang="en-US" sz="1600" dirty="0">
              <a:solidFill>
                <a:srgbClr val="772C03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9" name="TextBox 28"/>
          <p:cNvSpPr txBox="1"/>
          <p:nvPr/>
        </p:nvSpPr>
        <p:spPr bwMode="auto">
          <a:xfrm>
            <a:off x="6072198" y="3500442"/>
            <a:ext cx="500066" cy="360612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 rtlCol="0">
            <a:spAutoFit/>
          </a:bodyPr>
          <a:lstStyle/>
          <a:p>
            <a:pPr defTabSz="878205">
              <a:lnSpc>
                <a:spcPct val="120000"/>
              </a:lnSpc>
            </a:pPr>
            <a:r>
              <a:rPr lang="en-US" altLang="zh-CN" sz="1600" dirty="0" smtClean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B</a:t>
            </a:r>
            <a:endParaRPr lang="zh-CN" altLang="en-US" sz="1600" dirty="0">
              <a:solidFill>
                <a:srgbClr val="FF0000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0" name="TextBox 29"/>
          <p:cNvSpPr txBox="1"/>
          <p:nvPr/>
        </p:nvSpPr>
        <p:spPr bwMode="auto">
          <a:xfrm>
            <a:off x="7215206" y="3786194"/>
            <a:ext cx="500066" cy="360612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 rtlCol="0">
            <a:spAutoFit/>
          </a:bodyPr>
          <a:lstStyle/>
          <a:p>
            <a:pPr defTabSz="878205">
              <a:lnSpc>
                <a:spcPct val="120000"/>
              </a:lnSpc>
            </a:pPr>
            <a:r>
              <a:rPr lang="en-US" altLang="zh-CN" sz="1600" dirty="0" smtClean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D</a:t>
            </a:r>
            <a:endParaRPr lang="zh-CN" altLang="en-US" sz="1600" dirty="0">
              <a:solidFill>
                <a:srgbClr val="FF0000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1" name="TextBox 30"/>
          <p:cNvSpPr txBox="1"/>
          <p:nvPr/>
        </p:nvSpPr>
        <p:spPr bwMode="auto">
          <a:xfrm>
            <a:off x="2500298" y="4429136"/>
            <a:ext cx="500066" cy="360612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 rtlCol="0">
            <a:spAutoFit/>
          </a:bodyPr>
          <a:lstStyle/>
          <a:p>
            <a:pPr defTabSz="878205">
              <a:lnSpc>
                <a:spcPct val="120000"/>
              </a:lnSpc>
            </a:pPr>
            <a:r>
              <a:rPr lang="en-US" altLang="zh-CN" sz="1600" dirty="0" smtClean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</a:t>
            </a:r>
            <a:endParaRPr lang="zh-CN" altLang="en-US" sz="1600" dirty="0">
              <a:solidFill>
                <a:srgbClr val="FF0000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2" name="TextBox 31"/>
          <p:cNvSpPr txBox="1"/>
          <p:nvPr/>
        </p:nvSpPr>
        <p:spPr bwMode="auto">
          <a:xfrm>
            <a:off x="4500562" y="5000640"/>
            <a:ext cx="500066" cy="360612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 rtlCol="0">
            <a:spAutoFit/>
          </a:bodyPr>
          <a:lstStyle/>
          <a:p>
            <a:pPr defTabSz="878205">
              <a:lnSpc>
                <a:spcPct val="120000"/>
              </a:lnSpc>
            </a:pPr>
            <a:r>
              <a:rPr lang="en-US" altLang="zh-CN" sz="1600" dirty="0" smtClean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A</a:t>
            </a:r>
            <a:endParaRPr lang="zh-CN" altLang="en-US" sz="1600" dirty="0">
              <a:solidFill>
                <a:srgbClr val="FF0000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灯片编号占位符 1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</a:ln>
        </p:spPr>
        <p:txBody>
          <a:bodyPr/>
          <a:lstStyle/>
          <a:p>
            <a:fld id="{6DC83767-297E-4BF8-845B-5970FB2FB146}" type="slidenum">
              <a:rPr lang="zh-CN" altLang="en-US"/>
            </a:fld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57224" y="1643054"/>
            <a:ext cx="500066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endParaRPr lang="en-US" altLang="zh-CN" sz="2400" dirty="0"/>
          </a:p>
        </p:txBody>
      </p:sp>
      <p:grpSp>
        <p:nvGrpSpPr>
          <p:cNvPr id="2" name="组合 3"/>
          <p:cNvGrpSpPr/>
          <p:nvPr/>
        </p:nvGrpSpPr>
        <p:grpSpPr bwMode="auto">
          <a:xfrm>
            <a:off x="0" y="579233"/>
            <a:ext cx="9144000" cy="420086"/>
            <a:chOff x="0" y="133158"/>
            <a:chExt cx="9144000" cy="420086"/>
          </a:xfrm>
        </p:grpSpPr>
        <p:cxnSp>
          <p:nvCxnSpPr>
            <p:cNvPr id="15" name="直接连接符 14"/>
            <p:cNvCxnSpPr/>
            <p:nvPr/>
          </p:nvCxnSpPr>
          <p:spPr>
            <a:xfrm>
              <a:off x="4859338" y="343994"/>
              <a:ext cx="4284662" cy="0"/>
            </a:xfrm>
            <a:prstGeom prst="line">
              <a:avLst/>
            </a:prstGeom>
            <a:ln>
              <a:solidFill>
                <a:srgbClr val="A71F1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6" name="Picture 5" descr="G:\360data\重要数据\桌面\东京国际朝日学院\素材\kiri-kiku0156498982.png"/>
            <p:cNvPicPr>
              <a:picLocks noChangeAspect="1" noChangeArrowheads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 bwMode="auto">
            <a:xfrm>
              <a:off x="4361957" y="133158"/>
              <a:ext cx="420086" cy="4200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17" name="直接连接符 16"/>
            <p:cNvCxnSpPr/>
            <p:nvPr/>
          </p:nvCxnSpPr>
          <p:spPr>
            <a:xfrm>
              <a:off x="0" y="343994"/>
              <a:ext cx="4284663" cy="0"/>
            </a:xfrm>
            <a:prstGeom prst="line">
              <a:avLst/>
            </a:prstGeom>
            <a:ln>
              <a:solidFill>
                <a:srgbClr val="A71F1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8"/>
          <p:cNvSpPr txBox="1">
            <a:spLocks noChangeArrowheads="1"/>
          </p:cNvSpPr>
          <p:nvPr/>
        </p:nvSpPr>
        <p:spPr bwMode="auto">
          <a:xfrm>
            <a:off x="428596" y="142856"/>
            <a:ext cx="7929588" cy="64633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defTabSz="878205" eaLnBrk="1" hangingPunct="1">
              <a:lnSpc>
                <a:spcPct val="120000"/>
              </a:lnSpc>
            </a:pPr>
            <a:r>
              <a:rPr lang="en-US" altLang="zh-CN" sz="3000" dirty="0" smtClean="0">
                <a:solidFill>
                  <a:srgbClr val="772C03"/>
                </a:solidFill>
                <a:latin typeface="Aharoni" panose="02010803020104030203" pitchFamily="2" charset="-79"/>
                <a:ea typeface="经典繁毛楷" panose="02010609000101010101" pitchFamily="49" charset="-122"/>
                <a:cs typeface="Aharoni" panose="02010803020104030203" pitchFamily="2" charset="-79"/>
              </a:rPr>
              <a:t>Percussion Instruments</a:t>
            </a:r>
            <a:endParaRPr lang="en-US" altLang="zh-CN" sz="3000" dirty="0" smtClean="0">
              <a:solidFill>
                <a:srgbClr val="772C03"/>
              </a:solidFill>
              <a:latin typeface="Aharoni" panose="02010803020104030203" pitchFamily="2" charset="-79"/>
              <a:ea typeface="经典繁毛楷" panose="02010609000101010101" pitchFamily="49" charset="-122"/>
              <a:cs typeface="Aharoni" panose="02010803020104030203" pitchFamily="2" charset="-79"/>
            </a:endParaRPr>
          </a:p>
        </p:txBody>
      </p:sp>
      <p:pic>
        <p:nvPicPr>
          <p:cNvPr id="13" name="Picture 2" descr="C:\Users\admin\Desktop\18698654_142846410333_2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46"/>
          <a:stretch>
            <a:fillRect/>
          </a:stretch>
        </p:blipFill>
        <p:spPr bwMode="auto">
          <a:xfrm>
            <a:off x="1500198" y="1578107"/>
            <a:ext cx="2143108" cy="1708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C:\Users\admin\Desktop\20100528152428339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6446" y="1714492"/>
            <a:ext cx="1727626" cy="1727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/>
          <p:cNvSpPr txBox="1"/>
          <p:nvPr/>
        </p:nvSpPr>
        <p:spPr bwMode="auto">
          <a:xfrm>
            <a:off x="2143108" y="1000112"/>
            <a:ext cx="2000264" cy="43704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 rtlCol="0">
            <a:spAutoFit/>
          </a:bodyPr>
          <a:lstStyle/>
          <a:p>
            <a:pPr defTabSz="878205">
              <a:lnSpc>
                <a:spcPct val="120000"/>
              </a:lnSpc>
            </a:pPr>
            <a:r>
              <a:rPr lang="en-US" altLang="zh-CN" sz="2000" b="1" dirty="0" smtClean="0">
                <a:solidFill>
                  <a:schemeClr val="accent6">
                    <a:lumMod val="75000"/>
                  </a:schemeClr>
                </a:solidFill>
                <a:latin typeface="+mn-lt"/>
                <a:ea typeface="微软雅黑" panose="020B0503020204020204" pitchFamily="34" charset="-122"/>
                <a:cs typeface="Arial" panose="020B0604020202020204" pitchFamily="34" charset="0"/>
              </a:rPr>
              <a:t>Drum </a:t>
            </a:r>
            <a:endParaRPr lang="zh-CN" altLang="en-US" sz="2000" b="1" dirty="0">
              <a:solidFill>
                <a:schemeClr val="accent6">
                  <a:lumMod val="75000"/>
                </a:schemeClr>
              </a:solidFill>
              <a:latin typeface="+mn-lt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2" name="TextBox 21"/>
          <p:cNvSpPr txBox="1"/>
          <p:nvPr/>
        </p:nvSpPr>
        <p:spPr bwMode="auto">
          <a:xfrm>
            <a:off x="6072198" y="1071550"/>
            <a:ext cx="2000264" cy="43704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 rtlCol="0">
            <a:spAutoFit/>
          </a:bodyPr>
          <a:lstStyle/>
          <a:p>
            <a:pPr defTabSz="878205">
              <a:lnSpc>
                <a:spcPct val="120000"/>
              </a:lnSpc>
            </a:pPr>
            <a:r>
              <a:rPr lang="en-US" altLang="zh-CN" sz="2000" b="1" dirty="0" smtClean="0">
                <a:solidFill>
                  <a:schemeClr val="accent6">
                    <a:lumMod val="75000"/>
                  </a:schemeClr>
                </a:solidFill>
                <a:latin typeface="+mn-lt"/>
                <a:ea typeface="微软雅黑" panose="020B0503020204020204" pitchFamily="34" charset="-122"/>
                <a:cs typeface="Arial" panose="020B0604020202020204" pitchFamily="34" charset="0"/>
              </a:rPr>
              <a:t>Gong </a:t>
            </a:r>
            <a:endParaRPr lang="zh-CN" altLang="en-US" sz="2000" b="1" dirty="0">
              <a:solidFill>
                <a:schemeClr val="accent6">
                  <a:lumMod val="75000"/>
                </a:schemeClr>
              </a:solidFill>
              <a:latin typeface="+mn-lt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3" name="TextBox 22"/>
          <p:cNvSpPr txBox="1"/>
          <p:nvPr/>
        </p:nvSpPr>
        <p:spPr bwMode="auto">
          <a:xfrm>
            <a:off x="1214414" y="3447456"/>
            <a:ext cx="3429024" cy="2308324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 rtlCol="0">
            <a:spAutoFit/>
          </a:bodyPr>
          <a:lstStyle/>
          <a:p>
            <a:pPr defTabSz="87820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latin typeface="+mn-lt"/>
                <a:ea typeface="微软雅黑" panose="020B0503020204020204" pitchFamily="34" charset="-122"/>
                <a:cs typeface="Arial" panose="020B0604020202020204" pitchFamily="34" charset="0"/>
              </a:rPr>
              <a:t>a hollow cylinder or </a:t>
            </a:r>
            <a:endParaRPr lang="en-US" altLang="zh-CN" sz="2400" dirty="0" smtClean="0">
              <a:latin typeface="+mn-lt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defTabSz="878205">
              <a:lnSpc>
                <a:spcPct val="120000"/>
              </a:lnSpc>
            </a:pPr>
            <a:r>
              <a:rPr lang="en-US" altLang="zh-CN" sz="2400" dirty="0" smtClean="0">
                <a:latin typeface="+mn-lt"/>
                <a:ea typeface="微软雅黑" panose="020B0503020204020204" pitchFamily="34" charset="-122"/>
                <a:cs typeface="Arial" panose="020B0604020202020204" pitchFamily="34" charset="0"/>
              </a:rPr>
              <a:t>  hemisphere </a:t>
            </a:r>
            <a:endParaRPr lang="en-US" altLang="zh-CN" sz="2400" dirty="0" smtClean="0">
              <a:latin typeface="+mn-lt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defTabSz="87820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latin typeface="+mn-lt"/>
                <a:ea typeface="微软雅黑" panose="020B0503020204020204" pitchFamily="34" charset="-122"/>
                <a:cs typeface="Arial" panose="020B0604020202020204" pitchFamily="34" charset="0"/>
              </a:rPr>
              <a:t>played by beating the </a:t>
            </a:r>
            <a:endParaRPr lang="en-US" altLang="zh-CN" sz="2400" dirty="0" smtClean="0">
              <a:latin typeface="+mn-lt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defTabSz="878205">
              <a:lnSpc>
                <a:spcPct val="120000"/>
              </a:lnSpc>
            </a:pPr>
            <a:r>
              <a:rPr lang="en-US" altLang="zh-CN" sz="2400" dirty="0" smtClean="0">
                <a:latin typeface="+mn-lt"/>
                <a:ea typeface="微软雅黑" panose="020B0503020204020204" pitchFamily="34" charset="-122"/>
                <a:cs typeface="Arial" panose="020B0604020202020204" pitchFamily="34" charset="0"/>
              </a:rPr>
              <a:t>  membrane with hands </a:t>
            </a:r>
            <a:endParaRPr lang="en-US" altLang="zh-CN" sz="2400" dirty="0" smtClean="0">
              <a:latin typeface="+mn-lt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defTabSz="878205">
              <a:lnSpc>
                <a:spcPct val="120000"/>
              </a:lnSpc>
            </a:pPr>
            <a:r>
              <a:rPr lang="en-US" altLang="zh-CN" sz="2400" dirty="0" smtClean="0">
                <a:latin typeface="+mn-lt"/>
                <a:ea typeface="微软雅黑" panose="020B0503020204020204" pitchFamily="34" charset="-122"/>
                <a:cs typeface="Arial" panose="020B0604020202020204" pitchFamily="34" charset="0"/>
              </a:rPr>
              <a:t>  or sticks </a:t>
            </a:r>
            <a:endParaRPr lang="zh-CN" altLang="en-US" sz="2400" dirty="0">
              <a:latin typeface="+mn-lt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4" name="TextBox 23"/>
          <p:cNvSpPr txBox="1"/>
          <p:nvPr/>
        </p:nvSpPr>
        <p:spPr bwMode="auto">
          <a:xfrm>
            <a:off x="5429256" y="3643318"/>
            <a:ext cx="3429024" cy="1865126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 rtlCol="0">
            <a:spAutoFit/>
          </a:bodyPr>
          <a:lstStyle/>
          <a:p>
            <a:pPr defTabSz="87820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2400" dirty="0" smtClean="0">
                <a:latin typeface="+mn-lt"/>
                <a:ea typeface="微软雅黑" panose="020B0503020204020204" pitchFamily="34" charset="-122"/>
                <a:cs typeface="Arial" panose="020B0604020202020204" pitchFamily="34" charset="0"/>
              </a:rPr>
              <a:t>made of copper </a:t>
            </a:r>
            <a:endParaRPr lang="en-US" altLang="zh-CN" sz="2400" dirty="0" smtClean="0">
              <a:latin typeface="+mn-lt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defTabSz="87820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latin typeface="+mn-lt"/>
                <a:ea typeface="微软雅黑" panose="020B0503020204020204" pitchFamily="34" charset="-122"/>
                <a:cs typeface="Arial" panose="020B0604020202020204" pitchFamily="34" charset="0"/>
              </a:rPr>
              <a:t> in the shape of a disk </a:t>
            </a:r>
            <a:endParaRPr lang="en-US" altLang="zh-CN" sz="2400" dirty="0" smtClean="0">
              <a:latin typeface="+mn-lt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defTabSz="87820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latin typeface="+mn-lt"/>
                <a:ea typeface="微软雅黑" panose="020B0503020204020204" pitchFamily="34" charset="-122"/>
                <a:cs typeface="Arial" panose="020B0604020202020204" pitchFamily="34" charset="0"/>
              </a:rPr>
              <a:t> beaten with a wooden  </a:t>
            </a:r>
            <a:endParaRPr lang="en-US" altLang="zh-CN" sz="2400" dirty="0" smtClean="0">
              <a:latin typeface="+mn-lt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defTabSz="878205">
              <a:lnSpc>
                <a:spcPct val="120000"/>
              </a:lnSpc>
            </a:pPr>
            <a:r>
              <a:rPr lang="en-US" altLang="zh-CN" sz="2400" dirty="0" smtClean="0">
                <a:latin typeface="+mn-lt"/>
                <a:ea typeface="微软雅黑" panose="020B0503020204020204" pitchFamily="34" charset="-122"/>
                <a:cs typeface="Arial" panose="020B0604020202020204" pitchFamily="34" charset="0"/>
              </a:rPr>
              <a:t>  hammer</a:t>
            </a:r>
            <a:endParaRPr lang="zh-CN" altLang="en-US" sz="2400" dirty="0">
              <a:latin typeface="+mn-lt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3" grpId="0"/>
      <p:bldP spid="24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灯片编号占位符 1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</a:ln>
        </p:spPr>
        <p:txBody>
          <a:bodyPr/>
          <a:lstStyle/>
          <a:p>
            <a:fld id="{6DC83767-297E-4BF8-845B-5970FB2FB146}" type="slidenum">
              <a:rPr lang="zh-CN" altLang="en-US"/>
            </a:fld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57224" y="1643054"/>
            <a:ext cx="500066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endParaRPr lang="en-US" altLang="zh-CN" sz="2400" dirty="0"/>
          </a:p>
        </p:txBody>
      </p:sp>
      <p:grpSp>
        <p:nvGrpSpPr>
          <p:cNvPr id="2" name="组合 3"/>
          <p:cNvGrpSpPr/>
          <p:nvPr/>
        </p:nvGrpSpPr>
        <p:grpSpPr bwMode="auto">
          <a:xfrm>
            <a:off x="0" y="579233"/>
            <a:ext cx="9144000" cy="420086"/>
            <a:chOff x="0" y="133158"/>
            <a:chExt cx="9144000" cy="420086"/>
          </a:xfrm>
        </p:grpSpPr>
        <p:cxnSp>
          <p:nvCxnSpPr>
            <p:cNvPr id="15" name="直接连接符 14"/>
            <p:cNvCxnSpPr/>
            <p:nvPr/>
          </p:nvCxnSpPr>
          <p:spPr>
            <a:xfrm>
              <a:off x="4859338" y="343994"/>
              <a:ext cx="4284662" cy="0"/>
            </a:xfrm>
            <a:prstGeom prst="line">
              <a:avLst/>
            </a:prstGeom>
            <a:ln>
              <a:solidFill>
                <a:srgbClr val="A71F1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6" name="Picture 5" descr="G:\360data\重要数据\桌面\东京国际朝日学院\素材\kiri-kiku0156498982.png"/>
            <p:cNvPicPr>
              <a:picLocks noChangeAspect="1" noChangeArrowheads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 bwMode="auto">
            <a:xfrm>
              <a:off x="4361957" y="133158"/>
              <a:ext cx="420086" cy="4200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17" name="直接连接符 16"/>
            <p:cNvCxnSpPr/>
            <p:nvPr/>
          </p:nvCxnSpPr>
          <p:spPr>
            <a:xfrm>
              <a:off x="0" y="343994"/>
              <a:ext cx="4284663" cy="0"/>
            </a:xfrm>
            <a:prstGeom prst="line">
              <a:avLst/>
            </a:prstGeom>
            <a:ln>
              <a:solidFill>
                <a:srgbClr val="A71F1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8"/>
          <p:cNvSpPr txBox="1">
            <a:spLocks noChangeArrowheads="1"/>
          </p:cNvSpPr>
          <p:nvPr/>
        </p:nvSpPr>
        <p:spPr bwMode="auto">
          <a:xfrm>
            <a:off x="428596" y="142856"/>
            <a:ext cx="7929588" cy="64633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defTabSz="878205" eaLnBrk="1" hangingPunct="1">
              <a:lnSpc>
                <a:spcPct val="120000"/>
              </a:lnSpc>
            </a:pPr>
            <a:r>
              <a:rPr lang="en-US" altLang="zh-CN" sz="3000" dirty="0" smtClean="0">
                <a:solidFill>
                  <a:srgbClr val="772C03"/>
                </a:solidFill>
                <a:latin typeface="Aharoni" panose="02010803020104030203" pitchFamily="2" charset="-79"/>
                <a:ea typeface="经典繁毛楷" panose="02010609000101010101" pitchFamily="49" charset="-122"/>
                <a:cs typeface="Aharoni" panose="02010803020104030203" pitchFamily="2" charset="-79"/>
              </a:rPr>
              <a:t>Wind Instruments</a:t>
            </a:r>
            <a:endParaRPr lang="en-US" altLang="zh-CN" sz="3000" dirty="0" smtClean="0">
              <a:solidFill>
                <a:srgbClr val="772C03"/>
              </a:solidFill>
              <a:latin typeface="Aharoni" panose="02010803020104030203" pitchFamily="2" charset="-79"/>
              <a:ea typeface="经典繁毛楷" panose="02010609000101010101" pitchFamily="49" charset="-122"/>
              <a:cs typeface="Aharoni" panose="02010803020104030203" pitchFamily="2" charset="-79"/>
            </a:endParaRPr>
          </a:p>
        </p:txBody>
      </p:sp>
      <p:sp>
        <p:nvSpPr>
          <p:cNvPr id="21" name="TextBox 20"/>
          <p:cNvSpPr txBox="1"/>
          <p:nvPr/>
        </p:nvSpPr>
        <p:spPr bwMode="auto">
          <a:xfrm>
            <a:off x="1785918" y="848821"/>
            <a:ext cx="2000264" cy="43704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 rtlCol="0">
            <a:spAutoFit/>
          </a:bodyPr>
          <a:lstStyle/>
          <a:p>
            <a:pPr defTabSz="878205">
              <a:lnSpc>
                <a:spcPct val="120000"/>
              </a:lnSpc>
            </a:pPr>
            <a:r>
              <a:rPr lang="en-US" altLang="zh-CN" sz="2000" b="1" dirty="0" smtClean="0">
                <a:solidFill>
                  <a:schemeClr val="accent6">
                    <a:lumMod val="75000"/>
                  </a:schemeClr>
                </a:solidFill>
                <a:latin typeface="+mn-lt"/>
                <a:ea typeface="微软雅黑" panose="020B0503020204020204" pitchFamily="34" charset="-122"/>
                <a:cs typeface="Arial" panose="020B0604020202020204" pitchFamily="34" charset="0"/>
              </a:rPr>
              <a:t>ceremonial horn </a:t>
            </a:r>
            <a:endParaRPr lang="zh-CN" altLang="en-US" sz="2000" b="1" dirty="0">
              <a:solidFill>
                <a:schemeClr val="accent6">
                  <a:lumMod val="75000"/>
                </a:schemeClr>
              </a:solidFill>
              <a:latin typeface="+mn-lt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2" name="TextBox 21"/>
          <p:cNvSpPr txBox="1"/>
          <p:nvPr/>
        </p:nvSpPr>
        <p:spPr bwMode="auto">
          <a:xfrm>
            <a:off x="6000760" y="920259"/>
            <a:ext cx="2000264" cy="43704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 rtlCol="0">
            <a:spAutoFit/>
          </a:bodyPr>
          <a:lstStyle/>
          <a:p>
            <a:pPr defTabSz="878205">
              <a:lnSpc>
                <a:spcPct val="120000"/>
              </a:lnSpc>
            </a:pPr>
            <a:r>
              <a:rPr lang="en-US" altLang="zh-CN" sz="2000" b="1" dirty="0" smtClean="0">
                <a:solidFill>
                  <a:schemeClr val="accent6">
                    <a:lumMod val="75000"/>
                  </a:schemeClr>
                </a:solidFill>
                <a:latin typeface="+mn-lt"/>
                <a:ea typeface="微软雅黑" panose="020B0503020204020204" pitchFamily="34" charset="-122"/>
                <a:cs typeface="Arial" panose="020B0604020202020204" pitchFamily="34" charset="0"/>
              </a:rPr>
              <a:t>bamboo flute</a:t>
            </a:r>
            <a:endParaRPr lang="zh-CN" altLang="en-US" sz="2000" b="1" dirty="0">
              <a:solidFill>
                <a:schemeClr val="accent6">
                  <a:lumMod val="75000"/>
                </a:schemeClr>
              </a:solidFill>
              <a:latin typeface="+mn-lt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3" name="TextBox 22"/>
          <p:cNvSpPr txBox="1"/>
          <p:nvPr/>
        </p:nvSpPr>
        <p:spPr bwMode="auto">
          <a:xfrm>
            <a:off x="1214414" y="3214690"/>
            <a:ext cx="3429024" cy="235756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 rtlCol="0">
            <a:spAutoFit/>
          </a:bodyPr>
          <a:lstStyle/>
          <a:p>
            <a:pPr defTabSz="87820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latin typeface="+mn-lt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2000" dirty="0" smtClean="0">
                <a:latin typeface="+mn-lt"/>
                <a:ea typeface="微软雅黑" panose="020B0503020204020204" pitchFamily="34" charset="-122"/>
                <a:cs typeface="Arial" panose="020B0604020202020204" pitchFamily="34" charset="0"/>
              </a:rPr>
              <a:t>a woodwind instrument </a:t>
            </a:r>
            <a:endParaRPr lang="en-US" altLang="zh-CN" sz="2000" dirty="0" smtClean="0">
              <a:latin typeface="+mn-lt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defTabSz="87820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 smtClean="0">
                <a:latin typeface="+mn-lt"/>
                <a:ea typeface="微软雅黑" panose="020B0503020204020204" pitchFamily="34" charset="-122"/>
                <a:cs typeface="Arial" panose="020B0604020202020204" pitchFamily="34" charset="0"/>
              </a:rPr>
              <a:t> mouthpiece made of brass, </a:t>
            </a:r>
            <a:endParaRPr lang="en-US" altLang="zh-CN" sz="2000" dirty="0" smtClean="0">
              <a:latin typeface="+mn-lt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defTabSz="878205">
              <a:lnSpc>
                <a:spcPct val="120000"/>
              </a:lnSpc>
            </a:pPr>
            <a:r>
              <a:rPr lang="en-US" altLang="zh-CN" sz="2000" dirty="0" smtClean="0">
                <a:latin typeface="+mn-lt"/>
                <a:ea typeface="微软雅黑" panose="020B0503020204020204" pitchFamily="34" charset="-122"/>
                <a:cs typeface="Arial" panose="020B0604020202020204" pitchFamily="34" charset="0"/>
              </a:rPr>
              <a:t>   body made of wood </a:t>
            </a:r>
            <a:endParaRPr lang="en-US" altLang="zh-CN" sz="2000" dirty="0" smtClean="0">
              <a:latin typeface="+mn-lt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defTabSz="87820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 smtClean="0">
                <a:latin typeface="+mn-lt"/>
                <a:ea typeface="微软雅黑" panose="020B0503020204020204" pitchFamily="34" charset="-122"/>
                <a:cs typeface="Arial" panose="020B0604020202020204" pitchFamily="34" charset="0"/>
              </a:rPr>
              <a:t> produce resonant sounds </a:t>
            </a:r>
            <a:endParaRPr lang="en-US" altLang="zh-CN" sz="2000" dirty="0" smtClean="0">
              <a:latin typeface="+mn-lt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defTabSz="87820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 smtClean="0">
                <a:latin typeface="+mn-lt"/>
                <a:ea typeface="微软雅黑" panose="020B0503020204020204" pitchFamily="34" charset="-122"/>
                <a:cs typeface="Arial" panose="020B0604020202020204" pitchFamily="34" charset="0"/>
              </a:rPr>
              <a:t> can be played in bands or as a </a:t>
            </a:r>
            <a:endParaRPr lang="en-US" altLang="zh-CN" sz="2000" dirty="0" smtClean="0">
              <a:latin typeface="+mn-lt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defTabSz="878205">
              <a:lnSpc>
                <a:spcPct val="120000"/>
              </a:lnSpc>
            </a:pPr>
            <a:r>
              <a:rPr lang="en-US" altLang="zh-CN" sz="2000" dirty="0" smtClean="0">
                <a:latin typeface="+mn-lt"/>
                <a:ea typeface="微软雅黑" panose="020B0503020204020204" pitchFamily="34" charset="-122"/>
                <a:cs typeface="Arial" panose="020B0604020202020204" pitchFamily="34" charset="0"/>
              </a:rPr>
              <a:t>   solo instrument</a:t>
            </a:r>
            <a:endParaRPr lang="zh-CN" altLang="en-US" sz="2000" dirty="0">
              <a:latin typeface="+mn-lt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4" name="TextBox 23"/>
          <p:cNvSpPr txBox="1"/>
          <p:nvPr/>
        </p:nvSpPr>
        <p:spPr bwMode="auto">
          <a:xfrm>
            <a:off x="5429256" y="3061966"/>
            <a:ext cx="3714744" cy="2653034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 rtlCol="0">
            <a:spAutoFit/>
          </a:bodyPr>
          <a:lstStyle/>
          <a:p>
            <a:pPr defTabSz="87820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 smtClean="0">
                <a:latin typeface="+mn-lt"/>
                <a:ea typeface="微软雅黑" panose="020B0503020204020204" pitchFamily="34" charset="-122"/>
                <a:cs typeface="Arial" panose="020B0604020202020204" pitchFamily="34" charset="0"/>
              </a:rPr>
              <a:t> made of bamboo </a:t>
            </a:r>
            <a:endParaRPr lang="en-US" altLang="zh-CN" sz="2000" dirty="0" smtClean="0">
              <a:latin typeface="+mn-lt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defTabSz="87820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 smtClean="0">
                <a:latin typeface="+mn-lt"/>
                <a:ea typeface="微软雅黑" panose="020B0503020204020204" pitchFamily="34" charset="-122"/>
                <a:cs typeface="Arial" panose="020B0604020202020204" pitchFamily="34" charset="0"/>
              </a:rPr>
              <a:t> with a row of holes, bamboo  </a:t>
            </a:r>
            <a:endParaRPr lang="en-US" altLang="zh-CN" sz="2000" dirty="0" smtClean="0">
              <a:latin typeface="+mn-lt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defTabSz="878205">
              <a:lnSpc>
                <a:spcPct val="120000"/>
              </a:lnSpc>
            </a:pPr>
            <a:r>
              <a:rPr lang="en-US" altLang="zh-CN" sz="2000" dirty="0" smtClean="0">
                <a:latin typeface="+mn-lt"/>
                <a:ea typeface="微软雅黑" panose="020B0503020204020204" pitchFamily="34" charset="-122"/>
                <a:cs typeface="Arial" panose="020B0604020202020204" pitchFamily="34" charset="0"/>
              </a:rPr>
              <a:t>   membrane and a sound- </a:t>
            </a:r>
            <a:endParaRPr lang="en-US" altLang="zh-CN" sz="2000" dirty="0" smtClean="0">
              <a:latin typeface="+mn-lt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defTabSz="878205">
              <a:lnSpc>
                <a:spcPct val="120000"/>
              </a:lnSpc>
            </a:pPr>
            <a:r>
              <a:rPr lang="en-US" altLang="zh-CN" sz="2000" dirty="0" smtClean="0">
                <a:latin typeface="+mn-lt"/>
                <a:ea typeface="微软雅黑" panose="020B0503020204020204" pitchFamily="34" charset="-122"/>
                <a:cs typeface="Arial" panose="020B0604020202020204" pitchFamily="34" charset="0"/>
              </a:rPr>
              <a:t>   adjusting hole </a:t>
            </a:r>
            <a:endParaRPr lang="en-US" altLang="zh-CN" sz="2000" dirty="0" smtClean="0">
              <a:latin typeface="+mn-lt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defTabSz="87820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 smtClean="0">
                <a:latin typeface="+mn-lt"/>
                <a:ea typeface="微软雅黑" panose="020B0503020204020204" pitchFamily="34" charset="-122"/>
                <a:cs typeface="Arial" panose="020B0604020202020204" pitchFamily="34" charset="0"/>
              </a:rPr>
              <a:t> played horizontally </a:t>
            </a:r>
            <a:endParaRPr lang="en-US" altLang="zh-CN" sz="2000" dirty="0" smtClean="0">
              <a:latin typeface="+mn-lt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defTabSz="87820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 smtClean="0">
                <a:latin typeface="+mn-lt"/>
                <a:ea typeface="微软雅黑" panose="020B0503020204020204" pitchFamily="34" charset="-122"/>
                <a:cs typeface="Arial" panose="020B0604020202020204" pitchFamily="34" charset="0"/>
              </a:rPr>
              <a:t> the vertical bamboo flue is </a:t>
            </a:r>
            <a:endParaRPr lang="en-US" altLang="zh-CN" sz="2000" dirty="0" smtClean="0">
              <a:latin typeface="+mn-lt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defTabSz="878205">
              <a:lnSpc>
                <a:spcPct val="120000"/>
              </a:lnSpc>
            </a:pPr>
            <a:r>
              <a:rPr lang="en-US" altLang="zh-CN" sz="2000" dirty="0" smtClean="0">
                <a:latin typeface="+mn-lt"/>
                <a:ea typeface="微软雅黑" panose="020B0503020204020204" pitchFamily="34" charset="-122"/>
                <a:cs typeface="Arial" panose="020B0604020202020204" pitchFamily="34" charset="0"/>
              </a:rPr>
              <a:t>  called </a:t>
            </a:r>
            <a:r>
              <a:rPr lang="en-US" altLang="zh-CN" sz="2000" i="1" dirty="0" err="1" smtClean="0">
                <a:latin typeface="+mn-lt"/>
                <a:ea typeface="微软雅黑" panose="020B0503020204020204" pitchFamily="34" charset="-122"/>
                <a:cs typeface="Arial" panose="020B0604020202020204" pitchFamily="34" charset="0"/>
              </a:rPr>
              <a:t>xiao</a:t>
            </a:r>
            <a:endParaRPr lang="en-US" altLang="zh-CN" sz="2000" i="1" dirty="0" smtClean="0">
              <a:latin typeface="+mn-lt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18" name="Picture 2" descr="C:\Users\admin\Desktop\20_140617150006_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0208" y="1357302"/>
            <a:ext cx="2468850" cy="1718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C:\Users\admin\Desktop\20131121105034-126057459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7287" y="1428740"/>
            <a:ext cx="2495175" cy="1500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1" grpId="0"/>
      <p:bldP spid="22" grpId="0"/>
      <p:bldP spid="23" grpId="0"/>
      <p:bldP spid="24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灯片编号占位符 24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</a:ln>
        </p:spPr>
        <p:txBody>
          <a:bodyPr/>
          <a:lstStyle/>
          <a:p>
            <a:fld id="{6A60C2E7-68BF-4CD8-AF1C-B8DF0BB3074B}" type="slidenum">
              <a:rPr lang="zh-CN" altLang="en-US" sz="1400">
                <a:latin typeface="Times New Roman" panose="02020603050405020304" pitchFamily="18" charset="0"/>
                <a:cs typeface="Times New Roman" panose="02020603050405020304" pitchFamily="18" charset="0"/>
              </a:rPr>
            </a:fld>
            <a:endParaRPr lang="zh-CN" altLang="en-US"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" name="组合 3"/>
          <p:cNvGrpSpPr/>
          <p:nvPr/>
        </p:nvGrpSpPr>
        <p:grpSpPr bwMode="auto">
          <a:xfrm rot="16200000">
            <a:off x="4126437" y="-1769035"/>
            <a:ext cx="1278286" cy="7388078"/>
            <a:chOff x="1194701" y="448462"/>
            <a:chExt cx="1278594" cy="5029475"/>
          </a:xfrm>
        </p:grpSpPr>
        <p:sp>
          <p:nvSpPr>
            <p:cNvPr id="6" name="矩形 5"/>
            <p:cNvSpPr/>
            <p:nvPr/>
          </p:nvSpPr>
          <p:spPr>
            <a:xfrm>
              <a:off x="1194701" y="934781"/>
              <a:ext cx="1271894" cy="17933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" name="TextBox 1"/>
            <p:cNvSpPr txBox="1"/>
            <p:nvPr/>
          </p:nvSpPr>
          <p:spPr bwMode="auto">
            <a:xfrm rot="5400000">
              <a:off x="1650357" y="72065"/>
              <a:ext cx="446541" cy="1199335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wrap="none">
              <a:spAutoFit/>
            </a:bodyPr>
            <a:lstStyle/>
            <a:p>
              <a:pPr algn="ctr" defTabSz="878205" eaLnBrk="1" fontAlgn="auto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6600" dirty="0">
                  <a:ln>
                    <a:solidFill>
                      <a:srgbClr val="1F497D"/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1</a:t>
              </a:r>
              <a:endParaRPr lang="zh-CN" altLang="en-US" sz="6600" dirty="0">
                <a:ln>
                  <a:solidFill>
                    <a:srgbClr val="1F497D"/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6417" name="TextBox 2"/>
            <p:cNvSpPr txBox="1">
              <a:spLocks noChangeArrowheads="1"/>
            </p:cNvSpPr>
            <p:nvPr/>
          </p:nvSpPr>
          <p:spPr bwMode="auto">
            <a:xfrm rot="5400000">
              <a:off x="1168543" y="4488731"/>
              <a:ext cx="1472319" cy="506094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pPr algn="ctr" defTabSz="878205" eaLnBrk="1" hangingPunct="1">
                <a:lnSpc>
                  <a:spcPct val="120000"/>
                </a:lnSpc>
              </a:pPr>
              <a:r>
                <a:rPr lang="en-US" altLang="zh-CN" sz="2400" b="1" dirty="0" smtClean="0">
                  <a:solidFill>
                    <a:srgbClr val="7F7F7F"/>
                  </a:solidFill>
                  <a:latin typeface="+mj-lt"/>
                </a:rPr>
                <a:t>Lead-in Activity</a:t>
              </a:r>
              <a:endParaRPr lang="en-US" altLang="zh-CN" sz="2400" b="1" dirty="0" smtClean="0">
                <a:solidFill>
                  <a:srgbClr val="7F7F7F"/>
                </a:solidFill>
                <a:latin typeface="+mj-lt"/>
              </a:endParaRPr>
            </a:p>
          </p:txBody>
        </p:sp>
      </p:grpSp>
      <p:grpSp>
        <p:nvGrpSpPr>
          <p:cNvPr id="4" name="组合 6"/>
          <p:cNvGrpSpPr/>
          <p:nvPr/>
        </p:nvGrpSpPr>
        <p:grpSpPr bwMode="auto">
          <a:xfrm rot="16200000">
            <a:off x="3963235" y="-177072"/>
            <a:ext cx="1285883" cy="6926392"/>
            <a:chOff x="2202835" y="547121"/>
            <a:chExt cx="1286192" cy="4658779"/>
          </a:xfrm>
        </p:grpSpPr>
        <p:sp>
          <p:nvSpPr>
            <p:cNvPr id="13" name="矩形 12"/>
            <p:cNvSpPr/>
            <p:nvPr/>
          </p:nvSpPr>
          <p:spPr>
            <a:xfrm>
              <a:off x="2202835" y="979570"/>
              <a:ext cx="1271893" cy="17939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3" name="TextBox 32"/>
            <p:cNvSpPr txBox="1"/>
            <p:nvPr/>
          </p:nvSpPr>
          <p:spPr bwMode="auto">
            <a:xfrm rot="5400000">
              <a:off x="2668760" y="168054"/>
              <a:ext cx="441200" cy="1199334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wrap="none">
              <a:spAutoFit/>
            </a:bodyPr>
            <a:lstStyle/>
            <a:p>
              <a:pPr algn="ctr" defTabSz="878205" eaLnBrk="1" fontAlgn="auto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6600" dirty="0">
                  <a:ln>
                    <a:solidFill>
                      <a:srgbClr val="1F497D"/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2</a:t>
              </a:r>
              <a:endParaRPr lang="zh-CN" altLang="en-US" sz="6600" dirty="0">
                <a:ln>
                  <a:solidFill>
                    <a:srgbClr val="1F497D"/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6413" name="TextBox 36"/>
            <p:cNvSpPr txBox="1">
              <a:spLocks noChangeArrowheads="1"/>
            </p:cNvSpPr>
            <p:nvPr/>
          </p:nvSpPr>
          <p:spPr bwMode="auto">
            <a:xfrm rot="5400000">
              <a:off x="2335787" y="4338483"/>
              <a:ext cx="1199174" cy="53566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pPr algn="ctr" defTabSz="878205" eaLnBrk="1" hangingPunct="1">
                <a:lnSpc>
                  <a:spcPct val="120000"/>
                </a:lnSpc>
              </a:pPr>
              <a:r>
                <a:rPr lang="en-US" altLang="zh-CN" sz="2400" b="1" dirty="0" smtClean="0">
                  <a:solidFill>
                    <a:srgbClr val="7F7F7F"/>
                  </a:solidFill>
                  <a:latin typeface="+mj-lt"/>
                  <a:ea typeface="冬青黑体简体中文 W6"/>
                  <a:cs typeface="冬青黑体简体中文 W6"/>
                </a:rPr>
                <a:t>Chinese Arts</a:t>
              </a:r>
              <a:endParaRPr lang="en-US" altLang="zh-CN" sz="2400" b="1" dirty="0" smtClean="0">
                <a:solidFill>
                  <a:srgbClr val="7F7F7F"/>
                </a:solidFill>
                <a:latin typeface="+mj-lt"/>
                <a:ea typeface="冬青黑体简体中文 W6"/>
                <a:cs typeface="冬青黑体简体中文 W6"/>
              </a:endParaRPr>
            </a:p>
          </p:txBody>
        </p:sp>
      </p:grpSp>
      <p:grpSp>
        <p:nvGrpSpPr>
          <p:cNvPr id="5" name="组合 9"/>
          <p:cNvGrpSpPr/>
          <p:nvPr/>
        </p:nvGrpSpPr>
        <p:grpSpPr bwMode="auto">
          <a:xfrm rot="16200000">
            <a:off x="4052138" y="1105650"/>
            <a:ext cx="1271587" cy="7089898"/>
            <a:chOff x="4900252" y="576588"/>
            <a:chExt cx="1271896" cy="4790454"/>
          </a:xfrm>
        </p:grpSpPr>
        <p:sp>
          <p:nvSpPr>
            <p:cNvPr id="16" name="矩形 15"/>
            <p:cNvSpPr/>
            <p:nvPr/>
          </p:nvSpPr>
          <p:spPr>
            <a:xfrm>
              <a:off x="4900252" y="1011001"/>
              <a:ext cx="1271896" cy="17932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5" name="TextBox 34"/>
            <p:cNvSpPr txBox="1"/>
            <p:nvPr/>
          </p:nvSpPr>
          <p:spPr bwMode="auto">
            <a:xfrm rot="5400000">
              <a:off x="5293708" y="198524"/>
              <a:ext cx="443207" cy="1199336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wrap="none">
              <a:spAutoFit/>
            </a:bodyPr>
            <a:lstStyle/>
            <a:p>
              <a:pPr algn="ctr" defTabSz="878205" eaLnBrk="1" fontAlgn="auto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6600" dirty="0" smtClean="0">
                  <a:ln>
                    <a:solidFill>
                      <a:srgbClr val="1F497D"/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3</a:t>
              </a:r>
              <a:endParaRPr lang="zh-CN" altLang="en-US" sz="6600" dirty="0">
                <a:ln>
                  <a:solidFill>
                    <a:srgbClr val="1F497D"/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6409" name="TextBox 40"/>
            <p:cNvSpPr txBox="1">
              <a:spLocks noChangeArrowheads="1"/>
            </p:cNvSpPr>
            <p:nvPr/>
          </p:nvSpPr>
          <p:spPr bwMode="auto">
            <a:xfrm rot="5400000">
              <a:off x="4839824" y="4234787"/>
              <a:ext cx="1315108" cy="949401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pPr algn="ctr" defTabSz="878205" eaLnBrk="1" hangingPunct="1">
                <a:lnSpc>
                  <a:spcPct val="120000"/>
                </a:lnSpc>
              </a:pPr>
              <a:r>
                <a:rPr lang="en-US" altLang="zh-CN" sz="2400" dirty="0" smtClean="0">
                  <a:solidFill>
                    <a:srgbClr val="7F7F7F"/>
                  </a:solidFill>
                  <a:latin typeface="+mj-lt"/>
                  <a:ea typeface="冬青黑体简体中文 W6"/>
                  <a:cs typeface="冬青黑体简体中文 W6"/>
                </a:rPr>
                <a:t> </a:t>
              </a:r>
              <a:r>
                <a:rPr lang="en-US" altLang="zh-CN" sz="2400" b="1" dirty="0" smtClean="0">
                  <a:solidFill>
                    <a:srgbClr val="772C03"/>
                  </a:solidFill>
                  <a:latin typeface="+mj-lt"/>
                  <a:ea typeface="冬青黑体简体中文 W6"/>
                  <a:cs typeface="冬青黑体简体中文 W6"/>
                </a:rPr>
                <a:t>Discussion &amp; </a:t>
              </a:r>
              <a:endParaRPr lang="en-US" altLang="zh-CN" sz="2400" b="1" dirty="0" smtClean="0">
                <a:solidFill>
                  <a:srgbClr val="772C03"/>
                </a:solidFill>
                <a:latin typeface="+mj-lt"/>
                <a:ea typeface="冬青黑体简体中文 W6"/>
                <a:cs typeface="冬青黑体简体中文 W6"/>
              </a:endParaRPr>
            </a:p>
            <a:p>
              <a:pPr algn="ctr" defTabSz="878205" eaLnBrk="1" hangingPunct="1">
                <a:lnSpc>
                  <a:spcPct val="120000"/>
                </a:lnSpc>
              </a:pPr>
              <a:r>
                <a:rPr lang="en-US" altLang="zh-CN" sz="2400" b="1" dirty="0" smtClean="0">
                  <a:solidFill>
                    <a:srgbClr val="772C03"/>
                  </a:solidFill>
                  <a:latin typeface="+mj-lt"/>
                  <a:ea typeface="冬青黑体简体中文 W6"/>
                  <a:cs typeface="冬青黑体简体中文 W6"/>
                </a:rPr>
                <a:t>Presentation</a:t>
              </a:r>
              <a:endParaRPr lang="zh-CN" altLang="en-US" sz="2400" b="1" dirty="0">
                <a:solidFill>
                  <a:srgbClr val="772C03"/>
                </a:solidFill>
                <a:latin typeface="+mj-lt"/>
                <a:ea typeface="冬青黑体简体中文 W6"/>
                <a:cs typeface="冬青黑体简体中文 W6"/>
              </a:endParaRPr>
            </a:p>
          </p:txBody>
        </p:sp>
      </p:grpSp>
      <p:sp>
        <p:nvSpPr>
          <p:cNvPr id="16392" name="TextBox 30"/>
          <p:cNvSpPr txBox="1">
            <a:spLocks noChangeArrowheads="1"/>
          </p:cNvSpPr>
          <p:nvPr/>
        </p:nvSpPr>
        <p:spPr bwMode="auto">
          <a:xfrm>
            <a:off x="-32" y="-20"/>
            <a:ext cx="2116285" cy="65864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algn="ctr" defTabSz="878205" eaLnBrk="1" hangingPunct="1">
              <a:lnSpc>
                <a:spcPct val="120000"/>
              </a:lnSpc>
            </a:pPr>
            <a:r>
              <a:rPr lang="en-US" altLang="zh-CN" sz="3200" dirty="0" smtClean="0">
                <a:solidFill>
                  <a:srgbClr val="772C03"/>
                </a:solidFill>
                <a:latin typeface="Aharoni" panose="02010803020104030203" pitchFamily="2" charset="-79"/>
                <a:ea typeface="经典繁毛楷" panose="02010609000101010101" pitchFamily="49" charset="-122"/>
                <a:cs typeface="Aharoni" panose="02010803020104030203" pitchFamily="2" charset="-79"/>
              </a:rPr>
              <a:t>Overview</a:t>
            </a:r>
            <a:endParaRPr lang="zh-CN" altLang="en-US" sz="3200" dirty="0">
              <a:solidFill>
                <a:srgbClr val="772C03"/>
              </a:solidFill>
              <a:latin typeface="Aharoni" panose="02010803020104030203" pitchFamily="2" charset="-79"/>
              <a:ea typeface="经典繁毛楷" panose="02010609000101010101" pitchFamily="49" charset="-122"/>
              <a:cs typeface="Aharoni" panose="02010803020104030203" pitchFamily="2" charset="-79"/>
            </a:endParaRPr>
          </a:p>
        </p:txBody>
      </p:sp>
      <p:grpSp>
        <p:nvGrpSpPr>
          <p:cNvPr id="7" name="组合 37"/>
          <p:cNvGrpSpPr/>
          <p:nvPr/>
        </p:nvGrpSpPr>
        <p:grpSpPr bwMode="auto">
          <a:xfrm>
            <a:off x="0" y="438136"/>
            <a:ext cx="9144000" cy="419100"/>
            <a:chOff x="0" y="133158"/>
            <a:chExt cx="9144000" cy="420086"/>
          </a:xfrm>
        </p:grpSpPr>
        <p:cxnSp>
          <p:nvCxnSpPr>
            <p:cNvPr id="42" name="直接连接符 41"/>
            <p:cNvCxnSpPr/>
            <p:nvPr/>
          </p:nvCxnSpPr>
          <p:spPr>
            <a:xfrm>
              <a:off x="4859338" y="343201"/>
              <a:ext cx="4284662" cy="0"/>
            </a:xfrm>
            <a:prstGeom prst="line">
              <a:avLst/>
            </a:prstGeom>
            <a:ln>
              <a:solidFill>
                <a:srgbClr val="A71F1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6400" name="Picture 5" descr="G:\360data\重要数据\桌面\东京国际朝日学院\素材\kiri-kiku0156498982.png"/>
            <p:cNvPicPr>
              <a:picLocks noChangeAspect="1" noChangeArrowheads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 bwMode="auto">
            <a:xfrm>
              <a:off x="4361957" y="133158"/>
              <a:ext cx="420086" cy="4200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44" name="直接连接符 43"/>
            <p:cNvCxnSpPr/>
            <p:nvPr/>
          </p:nvCxnSpPr>
          <p:spPr>
            <a:xfrm>
              <a:off x="0" y="343201"/>
              <a:ext cx="4284663" cy="0"/>
            </a:xfrm>
            <a:prstGeom prst="line">
              <a:avLst/>
            </a:prstGeom>
            <a:ln>
              <a:solidFill>
                <a:srgbClr val="A71F1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4" name="Picture 2" descr="地形,自然,涂料,绘画艺术品,墨水_154059257_landscape_创意图片_Getty Images China"/>
          <p:cNvPicPr>
            <a:picLocks noChangeAspect="1" noChangeArrowheads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2143108" y="1357302"/>
            <a:ext cx="4143404" cy="1209662"/>
          </a:xfrm>
          <a:prstGeom prst="rect">
            <a:avLst/>
          </a:prstGeom>
          <a:noFill/>
        </p:spPr>
      </p:pic>
      <p:pic>
        <p:nvPicPr>
          <p:cNvPr id="25" name="Picture 10" descr="京剧,艺术,中国文化,数码合成,台湾文化_gic12746203_脸谱,京剧,面具,_创意图片_Getty Images China"/>
          <p:cNvPicPr>
            <a:picLocks noChangeAspect="1" noChangeArrowheads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2143108" y="2643186"/>
            <a:ext cx="4143404" cy="1285854"/>
          </a:xfrm>
          <a:prstGeom prst="rect">
            <a:avLst/>
          </a:prstGeom>
          <a:noFill/>
        </p:spPr>
      </p:pic>
      <p:pic>
        <p:nvPicPr>
          <p:cNvPr id="27" name="Picture 18" descr="室内,影棚拍摄,摄影,中国文化,书法_gic4249839_静物砚台竹简_创意图片_Getty Images China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143108" y="4071946"/>
            <a:ext cx="4071966" cy="1171562"/>
          </a:xfrm>
          <a:prstGeom prst="rect">
            <a:avLst/>
          </a:prstGeom>
          <a:noFill/>
        </p:spPr>
      </p:pic>
    </p:spTree>
  </p:cSld>
  <p:clrMapOvr>
    <a:masterClrMapping/>
  </p:clrMapOvr>
  <p:transition spd="med" advTm="3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6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 tmFilter="0, 0; .2, .5; .8, .5; 1, 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" dur="250" autoRev="1" fill="hold"/>
                                        <p:tgtEl>
                                          <p:spTgt spid="2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灯片编号占位符 1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</a:ln>
        </p:spPr>
        <p:txBody>
          <a:bodyPr/>
          <a:lstStyle/>
          <a:p>
            <a:fld id="{6DC83767-297E-4BF8-845B-5970FB2FB146}" type="slidenum">
              <a:rPr lang="zh-CN" altLang="en-US"/>
            </a:fld>
            <a:endParaRPr lang="zh-CN" altLang="en-US"/>
          </a:p>
        </p:txBody>
      </p:sp>
      <p:grpSp>
        <p:nvGrpSpPr>
          <p:cNvPr id="2" name="组合 3"/>
          <p:cNvGrpSpPr/>
          <p:nvPr/>
        </p:nvGrpSpPr>
        <p:grpSpPr bwMode="auto">
          <a:xfrm>
            <a:off x="0" y="507986"/>
            <a:ext cx="9144000" cy="420688"/>
            <a:chOff x="0" y="133158"/>
            <a:chExt cx="9144000" cy="420086"/>
          </a:xfrm>
        </p:grpSpPr>
        <p:cxnSp>
          <p:nvCxnSpPr>
            <p:cNvPr id="5" name="直接连接符 4"/>
            <p:cNvCxnSpPr/>
            <p:nvPr/>
          </p:nvCxnSpPr>
          <p:spPr>
            <a:xfrm>
              <a:off x="4859338" y="343994"/>
              <a:ext cx="4284662" cy="0"/>
            </a:xfrm>
            <a:prstGeom prst="line">
              <a:avLst/>
            </a:prstGeom>
            <a:ln>
              <a:solidFill>
                <a:srgbClr val="A71F1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0497" name="Picture 5" descr="G:\360data\重要数据\桌面\东京国际朝日学院\素材\kiri-kiku0156498982.png"/>
            <p:cNvPicPr>
              <a:picLocks noChangeAspect="1" noChangeArrowheads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 bwMode="auto">
            <a:xfrm>
              <a:off x="4361957" y="133158"/>
              <a:ext cx="420086" cy="4200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7" name="直接连接符 6"/>
            <p:cNvCxnSpPr/>
            <p:nvPr/>
          </p:nvCxnSpPr>
          <p:spPr>
            <a:xfrm>
              <a:off x="0" y="343994"/>
              <a:ext cx="4284663" cy="0"/>
            </a:xfrm>
            <a:prstGeom prst="line">
              <a:avLst/>
            </a:prstGeom>
            <a:ln>
              <a:solidFill>
                <a:srgbClr val="A71F1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TextBox 8"/>
          <p:cNvSpPr txBox="1">
            <a:spLocks noChangeArrowheads="1"/>
          </p:cNvSpPr>
          <p:nvPr/>
        </p:nvSpPr>
        <p:spPr bwMode="auto">
          <a:xfrm>
            <a:off x="-571536" y="55069"/>
            <a:ext cx="3786184" cy="64389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algn="ctr" defTabSz="878205" eaLnBrk="1" hangingPunct="1">
              <a:lnSpc>
                <a:spcPct val="120000"/>
              </a:lnSpc>
            </a:pPr>
            <a:r>
              <a:rPr lang="en-US" altLang="zh-CN" sz="3000" dirty="0" smtClean="0">
                <a:solidFill>
                  <a:srgbClr val="772C03"/>
                </a:solidFill>
                <a:latin typeface="Aharoni" panose="02010803020104030203" pitchFamily="2" charset="-79"/>
                <a:ea typeface="经典繁毛楷" panose="02010609000101010101" pitchFamily="49" charset="-122"/>
                <a:cs typeface="Aharoni" panose="02010803020104030203" pitchFamily="2" charset="-79"/>
              </a:rPr>
              <a:t>Discussion</a:t>
            </a:r>
            <a:endParaRPr lang="en-US" altLang="zh-CN" sz="3000" dirty="0" smtClean="0">
              <a:solidFill>
                <a:srgbClr val="772C03"/>
              </a:solidFill>
              <a:latin typeface="Aharoni" panose="02010803020104030203" pitchFamily="2" charset="-79"/>
              <a:ea typeface="经典繁毛楷" panose="02010609000101010101" pitchFamily="49" charset="-122"/>
              <a:cs typeface="Aharoni" panose="02010803020104030203" pitchFamily="2" charset="-79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928662" y="1142988"/>
            <a:ext cx="728667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sz="2400" dirty="0" smtClean="0"/>
              <a:t>It is commonly believed that many traditional Chinese art forms have lost its appeal among young people. Please conduct a survey on Chinese calligraphy on your campus to find out young people’s attitude towards it and the reason for their attitude. Then share the result with the class.  </a:t>
            </a:r>
            <a:endParaRPr lang="zh-CN" altLang="en-US" sz="2400" dirty="0"/>
          </a:p>
        </p:txBody>
      </p:sp>
      <p:pic>
        <p:nvPicPr>
          <p:cNvPr id="12290" name="Picture 2" descr="http://photo.hanyu.iciba.com/upload/encyclopedia_2/e0/09/bk_e009903fbb8af51eeb4e0ccbe2a035c8_iqmPmM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643174" y="3143252"/>
            <a:ext cx="3619500" cy="240982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灯片编号占位符 1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</a:ln>
        </p:spPr>
        <p:txBody>
          <a:bodyPr/>
          <a:lstStyle/>
          <a:p>
            <a:fld id="{6DC83767-297E-4BF8-845B-5970FB2FB146}" type="slidenum">
              <a:rPr lang="zh-CN" altLang="en-US"/>
            </a:fld>
            <a:endParaRPr lang="zh-CN" altLang="en-US"/>
          </a:p>
        </p:txBody>
      </p:sp>
      <p:grpSp>
        <p:nvGrpSpPr>
          <p:cNvPr id="2" name="组合 3"/>
          <p:cNvGrpSpPr/>
          <p:nvPr/>
        </p:nvGrpSpPr>
        <p:grpSpPr bwMode="auto">
          <a:xfrm>
            <a:off x="0" y="507986"/>
            <a:ext cx="9144000" cy="420688"/>
            <a:chOff x="0" y="133158"/>
            <a:chExt cx="9144000" cy="420086"/>
          </a:xfrm>
        </p:grpSpPr>
        <p:cxnSp>
          <p:nvCxnSpPr>
            <p:cNvPr id="5" name="直接连接符 4"/>
            <p:cNvCxnSpPr/>
            <p:nvPr/>
          </p:nvCxnSpPr>
          <p:spPr>
            <a:xfrm>
              <a:off x="4859338" y="343994"/>
              <a:ext cx="4284662" cy="0"/>
            </a:xfrm>
            <a:prstGeom prst="line">
              <a:avLst/>
            </a:prstGeom>
            <a:ln>
              <a:solidFill>
                <a:srgbClr val="A71F1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0497" name="Picture 5" descr="G:\360data\重要数据\桌面\东京国际朝日学院\素材\kiri-kiku0156498982.png"/>
            <p:cNvPicPr>
              <a:picLocks noChangeAspect="1" noChangeArrowheads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 bwMode="auto">
            <a:xfrm>
              <a:off x="4361957" y="133158"/>
              <a:ext cx="420086" cy="4200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7" name="直接连接符 6"/>
            <p:cNvCxnSpPr/>
            <p:nvPr/>
          </p:nvCxnSpPr>
          <p:spPr>
            <a:xfrm>
              <a:off x="0" y="343994"/>
              <a:ext cx="4284663" cy="0"/>
            </a:xfrm>
            <a:prstGeom prst="line">
              <a:avLst/>
            </a:prstGeom>
            <a:ln>
              <a:solidFill>
                <a:srgbClr val="A71F1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TextBox 8"/>
          <p:cNvSpPr txBox="1">
            <a:spLocks noChangeArrowheads="1"/>
          </p:cNvSpPr>
          <p:nvPr/>
        </p:nvSpPr>
        <p:spPr bwMode="auto">
          <a:xfrm>
            <a:off x="-214346" y="71418"/>
            <a:ext cx="4786346" cy="64633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algn="ctr" defTabSz="878205" eaLnBrk="1" hangingPunct="1">
              <a:lnSpc>
                <a:spcPct val="120000"/>
              </a:lnSpc>
            </a:pPr>
            <a:r>
              <a:rPr lang="en-US" altLang="zh-CN" sz="3000" dirty="0" smtClean="0">
                <a:solidFill>
                  <a:srgbClr val="772C03"/>
                </a:solidFill>
                <a:latin typeface="Aharoni" panose="02010803020104030203" pitchFamily="2" charset="-79"/>
                <a:ea typeface="经典繁毛楷" panose="02010609000101010101" pitchFamily="49" charset="-122"/>
                <a:cs typeface="Aharoni" panose="02010803020104030203" pitchFamily="2" charset="-79"/>
              </a:rPr>
              <a:t>Students’ Presentation </a:t>
            </a:r>
            <a:endParaRPr lang="en-US" altLang="zh-CN" sz="3000" dirty="0" smtClean="0">
              <a:solidFill>
                <a:srgbClr val="772C03"/>
              </a:solidFill>
              <a:latin typeface="Aharoni" panose="02010803020104030203" pitchFamily="2" charset="-79"/>
              <a:ea typeface="经典繁毛楷" panose="02010609000101010101" pitchFamily="49" charset="-122"/>
              <a:cs typeface="Aharoni" panose="02010803020104030203" pitchFamily="2" charset="-79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857224" y="1071550"/>
            <a:ext cx="763284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sz="2400" dirty="0" smtClean="0">
                <a:latin typeface="+mn-lt"/>
              </a:rPr>
              <a:t>You are attending a UNESCO conference, in which student deputies from universities across the world are invited to present their opinions on traditional art forms. As a Chinese student, you are expected to introduce one traditional art form in China. </a:t>
            </a:r>
            <a:endParaRPr lang="en-US" altLang="zh-CN" sz="2400" dirty="0">
              <a:latin typeface="+mn-lt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928662" y="3143252"/>
            <a:ext cx="771530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/>
            <a:r>
              <a:rPr lang="en-US" altLang="zh-CN" sz="2400" b="1" dirty="0" smtClean="0">
                <a:solidFill>
                  <a:schemeClr val="accent6">
                    <a:lumMod val="75000"/>
                  </a:schemeClr>
                </a:solidFill>
                <a:latin typeface="Calibri" panose="020F0502020204030204"/>
              </a:rPr>
              <a:t>Your introduction should cover the following points: </a:t>
            </a:r>
            <a:endParaRPr lang="en-US" altLang="zh-CN" sz="2400" b="1" dirty="0" smtClean="0">
              <a:solidFill>
                <a:schemeClr val="accent6">
                  <a:lumMod val="75000"/>
                </a:schemeClr>
              </a:solidFill>
              <a:latin typeface="Calibri" panose="020F0502020204030204"/>
            </a:endParaRPr>
          </a:p>
          <a:p>
            <a:pPr lvl="0" algn="just"/>
            <a:r>
              <a:rPr lang="en-US" altLang="zh-CN" sz="2400" dirty="0" smtClean="0">
                <a:solidFill>
                  <a:prstClr val="black"/>
                </a:solidFill>
                <a:latin typeface="Calibri" panose="020F0502020204030204"/>
              </a:rPr>
              <a:t>1 its history; </a:t>
            </a:r>
            <a:endParaRPr lang="en-US" altLang="zh-CN" sz="2400" dirty="0" smtClean="0">
              <a:solidFill>
                <a:prstClr val="black"/>
              </a:solidFill>
              <a:latin typeface="Calibri" panose="020F0502020204030204"/>
            </a:endParaRPr>
          </a:p>
          <a:p>
            <a:pPr lvl="0" algn="just"/>
            <a:r>
              <a:rPr lang="en-US" altLang="zh-CN" sz="2400" dirty="0" smtClean="0">
                <a:solidFill>
                  <a:prstClr val="black"/>
                </a:solidFill>
                <a:latin typeface="Calibri" panose="020F0502020204030204"/>
              </a:rPr>
              <a:t>2 its present situation; </a:t>
            </a:r>
            <a:endParaRPr lang="en-US" altLang="zh-CN" sz="2400" dirty="0" smtClean="0">
              <a:solidFill>
                <a:prstClr val="black"/>
              </a:solidFill>
              <a:latin typeface="Calibri" panose="020F0502020204030204"/>
            </a:endParaRPr>
          </a:p>
          <a:p>
            <a:pPr lvl="0" algn="just"/>
            <a:r>
              <a:rPr lang="en-US" altLang="zh-CN" sz="2400" dirty="0" smtClean="0">
                <a:solidFill>
                  <a:prstClr val="black"/>
                </a:solidFill>
                <a:latin typeface="Calibri" panose="020F0502020204030204"/>
              </a:rPr>
              <a:t>3 how people can promote its development and popularity.</a:t>
            </a:r>
            <a:endParaRPr lang="en-US" altLang="zh-CN" sz="2400" dirty="0" smtClean="0">
              <a:solidFill>
                <a:prstClr val="black"/>
              </a:solidFill>
              <a:latin typeface="Calibri" panose="020F050202020403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灯片编号占位符 1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</a:ln>
        </p:spPr>
        <p:txBody>
          <a:bodyPr/>
          <a:lstStyle/>
          <a:p>
            <a:fld id="{6DC83767-297E-4BF8-845B-5970FB2FB146}" type="slidenum">
              <a:rPr lang="zh-CN" altLang="en-US"/>
            </a:fld>
            <a:endParaRPr lang="zh-CN" altLang="en-US"/>
          </a:p>
        </p:txBody>
      </p:sp>
      <p:grpSp>
        <p:nvGrpSpPr>
          <p:cNvPr id="2" name="组合 3"/>
          <p:cNvGrpSpPr/>
          <p:nvPr/>
        </p:nvGrpSpPr>
        <p:grpSpPr bwMode="auto">
          <a:xfrm>
            <a:off x="0" y="507986"/>
            <a:ext cx="9144000" cy="420688"/>
            <a:chOff x="0" y="133158"/>
            <a:chExt cx="9144000" cy="420086"/>
          </a:xfrm>
        </p:grpSpPr>
        <p:cxnSp>
          <p:nvCxnSpPr>
            <p:cNvPr id="5" name="直接连接符 4"/>
            <p:cNvCxnSpPr/>
            <p:nvPr/>
          </p:nvCxnSpPr>
          <p:spPr>
            <a:xfrm>
              <a:off x="4859338" y="343994"/>
              <a:ext cx="4284662" cy="0"/>
            </a:xfrm>
            <a:prstGeom prst="line">
              <a:avLst/>
            </a:prstGeom>
            <a:ln>
              <a:solidFill>
                <a:srgbClr val="A71F1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0497" name="Picture 5" descr="G:\360data\重要数据\桌面\东京国际朝日学院\素材\kiri-kiku0156498982.png"/>
            <p:cNvPicPr>
              <a:picLocks noChangeAspect="1" noChangeArrowheads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 bwMode="auto">
            <a:xfrm>
              <a:off x="4361957" y="133158"/>
              <a:ext cx="420086" cy="4200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7" name="直接连接符 6"/>
            <p:cNvCxnSpPr/>
            <p:nvPr/>
          </p:nvCxnSpPr>
          <p:spPr>
            <a:xfrm>
              <a:off x="0" y="343994"/>
              <a:ext cx="4284663" cy="0"/>
            </a:xfrm>
            <a:prstGeom prst="line">
              <a:avLst/>
            </a:prstGeom>
            <a:ln>
              <a:solidFill>
                <a:srgbClr val="A71F1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TextBox 8"/>
          <p:cNvSpPr txBox="1">
            <a:spLocks noChangeArrowheads="1"/>
          </p:cNvSpPr>
          <p:nvPr/>
        </p:nvSpPr>
        <p:spPr bwMode="auto">
          <a:xfrm>
            <a:off x="-214346" y="71418"/>
            <a:ext cx="4786346" cy="64633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algn="ctr" defTabSz="878205" eaLnBrk="1" hangingPunct="1">
              <a:lnSpc>
                <a:spcPct val="120000"/>
              </a:lnSpc>
            </a:pPr>
            <a:r>
              <a:rPr lang="en-US" altLang="zh-CN" sz="3000" dirty="0" smtClean="0">
                <a:solidFill>
                  <a:srgbClr val="772C03"/>
                </a:solidFill>
                <a:latin typeface="Aharoni" panose="02010803020104030203" pitchFamily="2" charset="-79"/>
                <a:ea typeface="经典繁毛楷" panose="02010609000101010101" pitchFamily="49" charset="-122"/>
                <a:cs typeface="Aharoni" panose="02010803020104030203" pitchFamily="2" charset="-79"/>
              </a:rPr>
              <a:t>Students’ Presentation </a:t>
            </a:r>
            <a:endParaRPr lang="en-US" altLang="zh-CN" sz="3000" dirty="0" smtClean="0">
              <a:solidFill>
                <a:srgbClr val="772C03"/>
              </a:solidFill>
              <a:latin typeface="Aharoni" panose="02010803020104030203" pitchFamily="2" charset="-79"/>
              <a:ea typeface="经典繁毛楷" panose="02010609000101010101" pitchFamily="49" charset="-122"/>
              <a:cs typeface="Aharoni" panose="02010803020104030203" pitchFamily="2" charset="-79"/>
            </a:endParaRPr>
          </a:p>
        </p:txBody>
      </p:sp>
      <p:pic>
        <p:nvPicPr>
          <p:cNvPr id="1026" name="Picture 2" descr="Paper-cut artwork - a monkey holding a peach indicates the longevity of the senior.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2932" y="3214690"/>
            <a:ext cx="1340111" cy="1894399"/>
          </a:xfrm>
          <a:prstGeom prst="rect">
            <a:avLst/>
          </a:prstGeom>
          <a:noFill/>
        </p:spPr>
      </p:pic>
      <p:sp>
        <p:nvSpPr>
          <p:cNvPr id="13" name="矩形 12"/>
          <p:cNvSpPr/>
          <p:nvPr/>
        </p:nvSpPr>
        <p:spPr>
          <a:xfrm>
            <a:off x="3857620" y="1000112"/>
            <a:ext cx="141814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400" dirty="0" smtClean="0">
                <a:solidFill>
                  <a:schemeClr val="accent6">
                    <a:lumMod val="50000"/>
                  </a:schemeClr>
                </a:solidFill>
              </a:rPr>
              <a:t>Paper-cut</a:t>
            </a:r>
            <a:endParaRPr lang="zh-CN" altLang="en-US" sz="24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642910" y="1500178"/>
            <a:ext cx="7286676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zh-CN" sz="2400" dirty="0" smtClean="0"/>
              <a:t> </a:t>
            </a:r>
            <a:r>
              <a:rPr lang="en-US" sz="2400" dirty="0" smtClean="0"/>
              <a:t>a very</a:t>
            </a:r>
            <a:r>
              <a:rPr lang="en-US" sz="2400" dirty="0" smtClean="0">
                <a:solidFill>
                  <a:srgbClr val="FF0000"/>
                </a:solidFill>
              </a:rPr>
              <a:t> distinctive </a:t>
            </a:r>
            <a:r>
              <a:rPr lang="en-US" sz="2400" dirty="0" smtClean="0"/>
              <a:t>visual art of Chinese handicrafts</a:t>
            </a:r>
            <a:r>
              <a:rPr lang="en-US" altLang="zh-CN" sz="2400" dirty="0" smtClean="0"/>
              <a:t> </a:t>
            </a:r>
            <a:endParaRPr lang="en-US" altLang="zh-CN" sz="24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2400" dirty="0" smtClean="0"/>
              <a:t> originates from the 6</a:t>
            </a:r>
            <a:r>
              <a:rPr lang="en-US" altLang="zh-CN" sz="2400" baseline="30000" dirty="0" smtClean="0"/>
              <a:t>th</a:t>
            </a:r>
            <a:r>
              <a:rPr lang="en-US" altLang="zh-CN" sz="2400" dirty="0" smtClean="0"/>
              <a:t> century </a:t>
            </a:r>
            <a:endParaRPr lang="en-US" altLang="zh-CN" sz="24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2400" dirty="0" smtClean="0"/>
              <a:t> now it has </a:t>
            </a:r>
            <a:r>
              <a:rPr lang="en-US" sz="2400" dirty="0" smtClean="0"/>
              <a:t>become a very popular means of </a:t>
            </a:r>
            <a:r>
              <a:rPr lang="en-US" sz="2400" dirty="0" smtClean="0">
                <a:solidFill>
                  <a:srgbClr val="FF0000"/>
                </a:solidFill>
              </a:rPr>
              <a:t>decoration  </a:t>
            </a:r>
            <a:r>
              <a:rPr lang="en-US" sz="2400" dirty="0" smtClean="0"/>
              <a:t> </a:t>
            </a:r>
            <a:endParaRPr lang="en-US" sz="2400" dirty="0" smtClean="0"/>
          </a:p>
          <a:p>
            <a:r>
              <a:rPr lang="en-US" sz="2400" dirty="0" smtClean="0"/>
              <a:t>   among country folk, especially women </a:t>
            </a:r>
            <a:endParaRPr lang="en-US" sz="24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2400" dirty="0" smtClean="0"/>
              <a:t> used on many occasions, such as Spring Festival,  </a:t>
            </a:r>
            <a:endParaRPr lang="en-US" altLang="zh-CN" sz="2400" dirty="0" smtClean="0"/>
          </a:p>
          <a:p>
            <a:r>
              <a:rPr lang="en-US" altLang="zh-CN" sz="2400" dirty="0" smtClean="0"/>
              <a:t>   wedding ceremony, birthday parties, etc. </a:t>
            </a:r>
            <a:endParaRPr lang="en-US" altLang="zh-CN" sz="24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2400" dirty="0" smtClean="0"/>
              <a:t> some ways of developing the art form includes holding   </a:t>
            </a:r>
            <a:endParaRPr lang="en-US" altLang="zh-CN" sz="2400" dirty="0" smtClean="0"/>
          </a:p>
          <a:p>
            <a:r>
              <a:rPr lang="en-US" altLang="zh-CN" sz="2400" dirty="0" smtClean="0"/>
              <a:t>  cultural festivals, teaching children how to do paper-cut  </a:t>
            </a:r>
            <a:endParaRPr lang="en-US" altLang="zh-CN" sz="2400" dirty="0" smtClean="0"/>
          </a:p>
          <a:p>
            <a:r>
              <a:rPr lang="en-US" altLang="zh-CN" sz="2400" dirty="0" smtClean="0"/>
              <a:t>   and holding some lectures </a:t>
            </a:r>
            <a:endParaRPr lang="zh-CN" altLang="en-US" sz="2400" dirty="0"/>
          </a:p>
        </p:txBody>
      </p:sp>
      <p:sp>
        <p:nvSpPr>
          <p:cNvPr id="15" name="椭圆形标注 14"/>
          <p:cNvSpPr/>
          <p:nvPr/>
        </p:nvSpPr>
        <p:spPr>
          <a:xfrm>
            <a:off x="6929454" y="785798"/>
            <a:ext cx="2071670" cy="1214446"/>
          </a:xfrm>
          <a:prstGeom prst="wedgeEllipseCallout">
            <a:avLst/>
          </a:prstGeom>
          <a:solidFill>
            <a:srgbClr val="FCF8D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>
                <a:solidFill>
                  <a:srgbClr val="C00000"/>
                </a:solidFill>
              </a:rPr>
              <a:t>Inspirations for you! </a:t>
            </a:r>
            <a:endParaRPr lang="zh-CN" altLang="en-US" sz="2000" dirty="0">
              <a:solidFill>
                <a:srgbClr val="C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灯片编号占位符 1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</a:ln>
        </p:spPr>
        <p:txBody>
          <a:bodyPr/>
          <a:lstStyle/>
          <a:p>
            <a:fld id="{A048C59D-9DEA-4872-8AAF-B565080AE3EA}" type="slidenum">
              <a:rPr lang="zh-CN" altLang="en-US"/>
            </a:fld>
            <a:endParaRPr lang="zh-CN" altLang="en-US"/>
          </a:p>
        </p:txBody>
      </p:sp>
      <p:pic>
        <p:nvPicPr>
          <p:cNvPr id="34819" name="Picture 2" descr="C:\Documents and Settings\Administrator\桌面\东京国际朝日学院\14545531.png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-12700" y="4075113"/>
            <a:ext cx="2208213" cy="163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4820" name="Picture 4" descr="C:\Documents and Settings\Administrator\桌面\素材\miaoyu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092950" y="-4763"/>
            <a:ext cx="2044700" cy="19240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3609735" y="2155825"/>
            <a:ext cx="1962397" cy="70076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algn="ctr" defTabSz="878205" eaLnBrk="1" hangingPunct="1">
              <a:lnSpc>
                <a:spcPct val="120000"/>
              </a:lnSpc>
            </a:pPr>
            <a:r>
              <a:rPr lang="en-US" altLang="zh-CN" sz="3600" dirty="0" smtClean="0">
                <a:solidFill>
                  <a:srgbClr val="A71F13"/>
                </a:solidFill>
                <a:latin typeface="冬青黑体简体中文 W6"/>
                <a:ea typeface="冬青黑体简体中文 W6"/>
                <a:cs typeface="冬青黑体简体中文 W6"/>
              </a:rPr>
              <a:t>The End</a:t>
            </a:r>
            <a:endParaRPr lang="zh-CN" altLang="en-US" sz="3600" dirty="0">
              <a:solidFill>
                <a:srgbClr val="A71F13"/>
              </a:solidFill>
              <a:latin typeface="冬青黑体简体中文 W6"/>
              <a:ea typeface="冬青黑体简体中文 W6"/>
              <a:cs typeface="冬青黑体简体中文 W6"/>
            </a:endParaRPr>
          </a:p>
        </p:txBody>
      </p:sp>
      <p:grpSp>
        <p:nvGrpSpPr>
          <p:cNvPr id="6" name="组合 5"/>
          <p:cNvGrpSpPr/>
          <p:nvPr/>
        </p:nvGrpSpPr>
        <p:grpSpPr bwMode="auto">
          <a:xfrm>
            <a:off x="1092200" y="2825750"/>
            <a:ext cx="6719888" cy="392113"/>
            <a:chOff x="1091704" y="2825562"/>
            <a:chExt cx="6720656" cy="391978"/>
          </a:xfrm>
        </p:grpSpPr>
        <p:cxnSp>
          <p:nvCxnSpPr>
            <p:cNvPr id="7" name="直接连接符 6"/>
            <p:cNvCxnSpPr/>
            <p:nvPr/>
          </p:nvCxnSpPr>
          <p:spPr>
            <a:xfrm>
              <a:off x="1091704" y="3022344"/>
              <a:ext cx="3264273" cy="0"/>
            </a:xfrm>
            <a:prstGeom prst="line">
              <a:avLst/>
            </a:prstGeom>
            <a:ln>
              <a:solidFill>
                <a:srgbClr val="A71F1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4824" name="Picture 6" descr="G:\360data\重要数据\桌面\1031654654-3.pn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391024" y="2825562"/>
              <a:ext cx="361951" cy="3919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9" name="直接连接符 8"/>
            <p:cNvCxnSpPr/>
            <p:nvPr/>
          </p:nvCxnSpPr>
          <p:spPr>
            <a:xfrm>
              <a:off x="4787826" y="3022344"/>
              <a:ext cx="3024534" cy="0"/>
            </a:xfrm>
            <a:prstGeom prst="line">
              <a:avLst/>
            </a:prstGeom>
            <a:ln>
              <a:solidFill>
                <a:srgbClr val="A71F1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8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灯片编号占位符 24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</a:ln>
        </p:spPr>
        <p:txBody>
          <a:bodyPr/>
          <a:lstStyle/>
          <a:p>
            <a:fld id="{6A60C2E7-68BF-4CD8-AF1C-B8DF0BB3074B}" type="slidenum">
              <a:rPr lang="zh-CN" altLang="en-US" sz="1400">
                <a:latin typeface="Times New Roman" panose="02020603050405020304" pitchFamily="18" charset="0"/>
                <a:cs typeface="Times New Roman" panose="02020603050405020304" pitchFamily="18" charset="0"/>
              </a:rPr>
            </a:fld>
            <a:endParaRPr lang="zh-CN" altLang="en-US"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" name="组合 3"/>
          <p:cNvGrpSpPr/>
          <p:nvPr/>
        </p:nvGrpSpPr>
        <p:grpSpPr bwMode="auto">
          <a:xfrm rot="16200000">
            <a:off x="4126437" y="-1769035"/>
            <a:ext cx="1278286" cy="7388078"/>
            <a:chOff x="1194701" y="448462"/>
            <a:chExt cx="1278594" cy="5029475"/>
          </a:xfrm>
        </p:grpSpPr>
        <p:sp>
          <p:nvSpPr>
            <p:cNvPr id="6" name="矩形 5"/>
            <p:cNvSpPr/>
            <p:nvPr/>
          </p:nvSpPr>
          <p:spPr>
            <a:xfrm>
              <a:off x="1194701" y="934781"/>
              <a:ext cx="1271894" cy="17933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" name="TextBox 1"/>
            <p:cNvSpPr txBox="1"/>
            <p:nvPr/>
          </p:nvSpPr>
          <p:spPr bwMode="auto">
            <a:xfrm rot="5400000">
              <a:off x="1650357" y="72065"/>
              <a:ext cx="446541" cy="1199335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wrap="none">
              <a:spAutoFit/>
            </a:bodyPr>
            <a:lstStyle/>
            <a:p>
              <a:pPr algn="ctr" defTabSz="878205" eaLnBrk="1" fontAlgn="auto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6600" dirty="0">
                  <a:ln>
                    <a:solidFill>
                      <a:srgbClr val="1F497D"/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1</a:t>
              </a:r>
              <a:endParaRPr lang="zh-CN" altLang="en-US" sz="6600" dirty="0">
                <a:ln>
                  <a:solidFill>
                    <a:srgbClr val="1F497D"/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6417" name="TextBox 2"/>
            <p:cNvSpPr txBox="1">
              <a:spLocks noChangeArrowheads="1"/>
            </p:cNvSpPr>
            <p:nvPr/>
          </p:nvSpPr>
          <p:spPr bwMode="auto">
            <a:xfrm rot="5400000">
              <a:off x="1168543" y="4488731"/>
              <a:ext cx="1472319" cy="506094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pPr algn="ctr" defTabSz="878205" eaLnBrk="1" hangingPunct="1">
                <a:lnSpc>
                  <a:spcPct val="120000"/>
                </a:lnSpc>
              </a:pPr>
              <a:r>
                <a:rPr lang="en-US" altLang="zh-CN" sz="2400" b="1" dirty="0" smtClean="0">
                  <a:solidFill>
                    <a:srgbClr val="7F7F7F"/>
                  </a:solidFill>
                  <a:latin typeface="+mj-lt"/>
                </a:rPr>
                <a:t>Lead-in Activity</a:t>
              </a:r>
              <a:endParaRPr lang="en-US" altLang="zh-CN" sz="2400" b="1" dirty="0" smtClean="0">
                <a:solidFill>
                  <a:srgbClr val="7F7F7F"/>
                </a:solidFill>
                <a:latin typeface="+mj-lt"/>
              </a:endParaRPr>
            </a:p>
          </p:txBody>
        </p:sp>
      </p:grpSp>
      <p:grpSp>
        <p:nvGrpSpPr>
          <p:cNvPr id="4" name="组合 6"/>
          <p:cNvGrpSpPr/>
          <p:nvPr/>
        </p:nvGrpSpPr>
        <p:grpSpPr bwMode="auto">
          <a:xfrm rot="16200000">
            <a:off x="3963236" y="-177066"/>
            <a:ext cx="1285883" cy="6926391"/>
            <a:chOff x="2202835" y="547121"/>
            <a:chExt cx="1286192" cy="4658777"/>
          </a:xfrm>
        </p:grpSpPr>
        <p:sp>
          <p:nvSpPr>
            <p:cNvPr id="13" name="矩形 12"/>
            <p:cNvSpPr/>
            <p:nvPr/>
          </p:nvSpPr>
          <p:spPr>
            <a:xfrm>
              <a:off x="2202835" y="979570"/>
              <a:ext cx="1271893" cy="17939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3" name="TextBox 32"/>
            <p:cNvSpPr txBox="1"/>
            <p:nvPr/>
          </p:nvSpPr>
          <p:spPr bwMode="auto">
            <a:xfrm rot="5400000">
              <a:off x="2668760" y="168054"/>
              <a:ext cx="441200" cy="1199334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wrap="none">
              <a:spAutoFit/>
            </a:bodyPr>
            <a:lstStyle/>
            <a:p>
              <a:pPr algn="ctr" defTabSz="878205" eaLnBrk="1" fontAlgn="auto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6600" dirty="0">
                  <a:ln>
                    <a:solidFill>
                      <a:srgbClr val="1F497D"/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2</a:t>
              </a:r>
              <a:endParaRPr lang="zh-CN" altLang="en-US" sz="6600" dirty="0">
                <a:ln>
                  <a:solidFill>
                    <a:srgbClr val="1F497D"/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6413" name="TextBox 36"/>
            <p:cNvSpPr txBox="1">
              <a:spLocks noChangeArrowheads="1"/>
            </p:cNvSpPr>
            <p:nvPr/>
          </p:nvSpPr>
          <p:spPr bwMode="auto">
            <a:xfrm rot="5400000">
              <a:off x="2350576" y="4353264"/>
              <a:ext cx="1199174" cy="506094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pPr algn="ctr" defTabSz="878205" eaLnBrk="1" hangingPunct="1">
                <a:lnSpc>
                  <a:spcPct val="120000"/>
                </a:lnSpc>
              </a:pPr>
              <a:r>
                <a:rPr lang="en-US" altLang="zh-CN" sz="2400" b="1" dirty="0" smtClean="0">
                  <a:solidFill>
                    <a:srgbClr val="772C03"/>
                  </a:solidFill>
                  <a:latin typeface="+mj-lt"/>
                  <a:ea typeface="冬青黑体简体中文 W6"/>
                  <a:cs typeface="冬青黑体简体中文 W6"/>
                </a:rPr>
                <a:t>Chinese Arts</a:t>
              </a:r>
              <a:endParaRPr lang="en-US" altLang="zh-CN" sz="2400" b="1" dirty="0" smtClean="0">
                <a:solidFill>
                  <a:srgbClr val="772C03"/>
                </a:solidFill>
                <a:latin typeface="+mj-lt"/>
                <a:ea typeface="冬青黑体简体中文 W6"/>
                <a:cs typeface="冬青黑体简体中文 W6"/>
              </a:endParaRPr>
            </a:p>
          </p:txBody>
        </p:sp>
      </p:grpSp>
      <p:grpSp>
        <p:nvGrpSpPr>
          <p:cNvPr id="5" name="组合 9"/>
          <p:cNvGrpSpPr/>
          <p:nvPr/>
        </p:nvGrpSpPr>
        <p:grpSpPr bwMode="auto">
          <a:xfrm rot="16200000">
            <a:off x="4052138" y="1105650"/>
            <a:ext cx="1271587" cy="7089898"/>
            <a:chOff x="4900252" y="576588"/>
            <a:chExt cx="1271896" cy="4790454"/>
          </a:xfrm>
        </p:grpSpPr>
        <p:sp>
          <p:nvSpPr>
            <p:cNvPr id="16" name="矩形 15"/>
            <p:cNvSpPr/>
            <p:nvPr/>
          </p:nvSpPr>
          <p:spPr>
            <a:xfrm>
              <a:off x="4900252" y="1011001"/>
              <a:ext cx="1271896" cy="17932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5" name="TextBox 34"/>
            <p:cNvSpPr txBox="1"/>
            <p:nvPr/>
          </p:nvSpPr>
          <p:spPr bwMode="auto">
            <a:xfrm rot="5400000">
              <a:off x="5293708" y="198524"/>
              <a:ext cx="443207" cy="1199336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wrap="none">
              <a:spAutoFit/>
            </a:bodyPr>
            <a:lstStyle/>
            <a:p>
              <a:pPr algn="ctr" defTabSz="878205" eaLnBrk="1" fontAlgn="auto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6600" dirty="0" smtClean="0">
                  <a:ln>
                    <a:solidFill>
                      <a:srgbClr val="1F497D"/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3</a:t>
              </a:r>
              <a:endParaRPr lang="zh-CN" altLang="en-US" sz="6600" dirty="0">
                <a:ln>
                  <a:solidFill>
                    <a:srgbClr val="1F497D"/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6409" name="TextBox 40"/>
            <p:cNvSpPr txBox="1">
              <a:spLocks noChangeArrowheads="1"/>
            </p:cNvSpPr>
            <p:nvPr/>
          </p:nvSpPr>
          <p:spPr bwMode="auto">
            <a:xfrm rot="5400000">
              <a:off x="4839824" y="4234787"/>
              <a:ext cx="1315108" cy="949401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pPr algn="ctr" defTabSz="878205" eaLnBrk="1" hangingPunct="1">
                <a:lnSpc>
                  <a:spcPct val="120000"/>
                </a:lnSpc>
              </a:pPr>
              <a:r>
                <a:rPr lang="en-US" altLang="zh-CN" sz="2400" dirty="0" smtClean="0">
                  <a:solidFill>
                    <a:srgbClr val="7F7F7F"/>
                  </a:solidFill>
                  <a:latin typeface="+mj-lt"/>
                  <a:ea typeface="冬青黑体简体中文 W6"/>
                  <a:cs typeface="冬青黑体简体中文 W6"/>
                </a:rPr>
                <a:t> </a:t>
              </a:r>
              <a:r>
                <a:rPr lang="en-US" altLang="zh-CN" sz="2400" b="1" dirty="0" smtClean="0">
                  <a:solidFill>
                    <a:srgbClr val="7F7F7F"/>
                  </a:solidFill>
                  <a:latin typeface="+mj-lt"/>
                  <a:ea typeface="冬青黑体简体中文 W6"/>
                  <a:cs typeface="冬青黑体简体中文 W6"/>
                </a:rPr>
                <a:t>Discussion &amp; </a:t>
              </a:r>
              <a:endParaRPr lang="en-US" altLang="zh-CN" sz="2400" b="1" dirty="0" smtClean="0">
                <a:solidFill>
                  <a:srgbClr val="7F7F7F"/>
                </a:solidFill>
                <a:latin typeface="+mj-lt"/>
                <a:ea typeface="冬青黑体简体中文 W6"/>
                <a:cs typeface="冬青黑体简体中文 W6"/>
              </a:endParaRPr>
            </a:p>
            <a:p>
              <a:pPr algn="ctr" defTabSz="878205" eaLnBrk="1" hangingPunct="1">
                <a:lnSpc>
                  <a:spcPct val="120000"/>
                </a:lnSpc>
              </a:pPr>
              <a:r>
                <a:rPr lang="en-US" altLang="zh-CN" sz="2400" b="1" dirty="0" smtClean="0">
                  <a:solidFill>
                    <a:srgbClr val="7F7F7F"/>
                  </a:solidFill>
                  <a:latin typeface="+mj-lt"/>
                  <a:ea typeface="冬青黑体简体中文 W6"/>
                  <a:cs typeface="冬青黑体简体中文 W6"/>
                </a:rPr>
                <a:t>Presentation</a:t>
              </a:r>
              <a:endParaRPr lang="zh-CN" altLang="en-US" sz="2400" b="1" dirty="0">
                <a:solidFill>
                  <a:srgbClr val="7F7F7F"/>
                </a:solidFill>
                <a:latin typeface="+mj-lt"/>
                <a:ea typeface="冬青黑体简体中文 W6"/>
                <a:cs typeface="冬青黑体简体中文 W6"/>
              </a:endParaRPr>
            </a:p>
          </p:txBody>
        </p:sp>
      </p:grpSp>
      <p:sp>
        <p:nvSpPr>
          <p:cNvPr id="16392" name="TextBox 30"/>
          <p:cNvSpPr txBox="1">
            <a:spLocks noChangeArrowheads="1"/>
          </p:cNvSpPr>
          <p:nvPr/>
        </p:nvSpPr>
        <p:spPr bwMode="auto">
          <a:xfrm>
            <a:off x="-32" y="-20"/>
            <a:ext cx="2116285" cy="65864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algn="ctr" defTabSz="878205" eaLnBrk="1" hangingPunct="1">
              <a:lnSpc>
                <a:spcPct val="120000"/>
              </a:lnSpc>
            </a:pPr>
            <a:r>
              <a:rPr lang="en-US" altLang="zh-CN" sz="3200" dirty="0" smtClean="0">
                <a:solidFill>
                  <a:srgbClr val="772C03"/>
                </a:solidFill>
                <a:latin typeface="Aharoni" panose="02010803020104030203" pitchFamily="2" charset="-79"/>
                <a:ea typeface="经典繁毛楷" panose="02010609000101010101" pitchFamily="49" charset="-122"/>
                <a:cs typeface="Aharoni" panose="02010803020104030203" pitchFamily="2" charset="-79"/>
              </a:rPr>
              <a:t>Overview</a:t>
            </a:r>
            <a:endParaRPr lang="zh-CN" altLang="en-US" sz="3200" dirty="0">
              <a:solidFill>
                <a:srgbClr val="772C03"/>
              </a:solidFill>
              <a:latin typeface="Aharoni" panose="02010803020104030203" pitchFamily="2" charset="-79"/>
              <a:ea typeface="经典繁毛楷" panose="02010609000101010101" pitchFamily="49" charset="-122"/>
              <a:cs typeface="Aharoni" panose="02010803020104030203" pitchFamily="2" charset="-79"/>
            </a:endParaRPr>
          </a:p>
        </p:txBody>
      </p:sp>
      <p:grpSp>
        <p:nvGrpSpPr>
          <p:cNvPr id="7" name="组合 37"/>
          <p:cNvGrpSpPr/>
          <p:nvPr/>
        </p:nvGrpSpPr>
        <p:grpSpPr bwMode="auto">
          <a:xfrm>
            <a:off x="0" y="438136"/>
            <a:ext cx="9144000" cy="419100"/>
            <a:chOff x="0" y="133158"/>
            <a:chExt cx="9144000" cy="420086"/>
          </a:xfrm>
        </p:grpSpPr>
        <p:cxnSp>
          <p:nvCxnSpPr>
            <p:cNvPr id="42" name="直接连接符 41"/>
            <p:cNvCxnSpPr/>
            <p:nvPr/>
          </p:nvCxnSpPr>
          <p:spPr>
            <a:xfrm>
              <a:off x="4859338" y="343201"/>
              <a:ext cx="4284662" cy="0"/>
            </a:xfrm>
            <a:prstGeom prst="line">
              <a:avLst/>
            </a:prstGeom>
            <a:ln>
              <a:solidFill>
                <a:srgbClr val="A71F1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6400" name="Picture 5" descr="G:\360data\重要数据\桌面\东京国际朝日学院\素材\kiri-kiku0156498982.png"/>
            <p:cNvPicPr>
              <a:picLocks noChangeAspect="1" noChangeArrowheads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 bwMode="auto">
            <a:xfrm>
              <a:off x="4361957" y="133158"/>
              <a:ext cx="420086" cy="4200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44" name="直接连接符 43"/>
            <p:cNvCxnSpPr/>
            <p:nvPr/>
          </p:nvCxnSpPr>
          <p:spPr>
            <a:xfrm>
              <a:off x="0" y="343201"/>
              <a:ext cx="4284663" cy="0"/>
            </a:xfrm>
            <a:prstGeom prst="line">
              <a:avLst/>
            </a:prstGeom>
            <a:ln>
              <a:solidFill>
                <a:srgbClr val="A71F1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4" name="Picture 2" descr="地形,自然,涂料,绘画艺术品,墨水_154059257_landscape_创意图片_Getty Images China"/>
          <p:cNvPicPr>
            <a:picLocks noChangeAspect="1" noChangeArrowheads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2143108" y="1357302"/>
            <a:ext cx="4143404" cy="1209662"/>
          </a:xfrm>
          <a:prstGeom prst="rect">
            <a:avLst/>
          </a:prstGeom>
          <a:noFill/>
        </p:spPr>
      </p:pic>
      <p:pic>
        <p:nvPicPr>
          <p:cNvPr id="25" name="Picture 10" descr="京剧,艺术,中国文化,数码合成,台湾文化_gic12746203_脸谱,京剧,面具,_创意图片_Getty Images China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43108" y="2643186"/>
            <a:ext cx="4143404" cy="1285854"/>
          </a:xfrm>
          <a:prstGeom prst="rect">
            <a:avLst/>
          </a:prstGeom>
          <a:noFill/>
        </p:spPr>
      </p:pic>
      <p:pic>
        <p:nvPicPr>
          <p:cNvPr id="27" name="Picture 18" descr="室内,影棚拍摄,摄影,中国文化,书法_gic4249839_静物砚台竹简_创意图片_Getty Images China"/>
          <p:cNvPicPr>
            <a:picLocks noChangeAspect="1" noChangeArrowheads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2143108" y="4071946"/>
            <a:ext cx="4071966" cy="1171562"/>
          </a:xfrm>
          <a:prstGeom prst="rect">
            <a:avLst/>
          </a:prstGeom>
          <a:noFill/>
        </p:spPr>
      </p:pic>
    </p:spTree>
  </p:cSld>
  <p:clrMapOvr>
    <a:masterClrMapping/>
  </p:clrMapOvr>
  <p:transition spd="med" advTm="3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6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 tmFilter="0, 0; .2, .5; .8, .5; 1, 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9" dur="250" autoRev="1" fill="hold"/>
                                        <p:tgtEl>
                                          <p:spTgt spid="2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灯片编号占位符 1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</a:ln>
        </p:spPr>
        <p:txBody>
          <a:bodyPr/>
          <a:lstStyle/>
          <a:p>
            <a:fld id="{6DC83767-297E-4BF8-845B-5970FB2FB146}" type="slidenum">
              <a:rPr lang="zh-CN" altLang="en-US"/>
            </a:fld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3349161" y="1181389"/>
            <a:ext cx="286591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 smtClean="0">
                <a:solidFill>
                  <a:schemeClr val="accent6">
                    <a:lumMod val="50000"/>
                  </a:schemeClr>
                </a:solidFill>
              </a:rPr>
              <a:t>The Seal Form (</a:t>
            </a:r>
            <a:r>
              <a:rPr lang="zh-CN" altLang="en-US" sz="2400" b="1" dirty="0" smtClean="0">
                <a:solidFill>
                  <a:schemeClr val="accent6">
                    <a:lumMod val="50000"/>
                  </a:schemeClr>
                </a:solidFill>
              </a:rPr>
              <a:t>篆书</a:t>
            </a:r>
            <a:r>
              <a:rPr lang="en-US" altLang="zh-CN" sz="2400" b="1" dirty="0" smtClean="0">
                <a:solidFill>
                  <a:schemeClr val="accent6">
                    <a:lumMod val="50000"/>
                  </a:schemeClr>
                </a:solidFill>
              </a:rPr>
              <a:t>)</a:t>
            </a:r>
            <a:endParaRPr lang="zh-CN" altLang="en-US" sz="24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714348" y="1990078"/>
            <a:ext cx="500066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zh-CN" sz="2400" dirty="0" smtClean="0"/>
              <a:t> with soft lines of strokes and upright </a:t>
            </a:r>
            <a:endParaRPr lang="en-US" altLang="zh-CN" sz="2400" dirty="0" smtClean="0"/>
          </a:p>
          <a:p>
            <a:r>
              <a:rPr lang="en-US" altLang="zh-CN" sz="2400" dirty="0" smtClean="0"/>
              <a:t>  rectangular shape </a:t>
            </a:r>
            <a:endParaRPr lang="en-US" altLang="zh-CN" sz="24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2400" dirty="0" smtClean="0"/>
              <a:t> close to pictography (</a:t>
            </a:r>
            <a:r>
              <a:rPr lang="zh-CN" altLang="en-US" sz="2400" dirty="0" smtClean="0"/>
              <a:t>象形文字</a:t>
            </a:r>
            <a:r>
              <a:rPr lang="en-US" altLang="zh-CN" sz="2400" dirty="0" smtClean="0"/>
              <a:t>) </a:t>
            </a:r>
            <a:endParaRPr lang="en-US" altLang="zh-CN" sz="24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2400" dirty="0" smtClean="0"/>
              <a:t> has a balanced and symmetrical (</a:t>
            </a:r>
            <a:r>
              <a:rPr lang="zh-CN" altLang="en-US" sz="2400" dirty="0" smtClean="0"/>
              <a:t>对</a:t>
            </a:r>
            <a:endParaRPr lang="en-US" altLang="zh-CN" sz="2400" dirty="0" smtClean="0"/>
          </a:p>
          <a:p>
            <a:r>
              <a:rPr lang="en-US" altLang="zh-CN" sz="2400" dirty="0" smtClean="0"/>
              <a:t>  </a:t>
            </a:r>
            <a:r>
              <a:rPr lang="zh-CN" altLang="en-US" sz="2400" dirty="0" smtClean="0"/>
              <a:t>称的</a:t>
            </a:r>
            <a:r>
              <a:rPr lang="en-US" altLang="zh-CN" sz="2400" dirty="0" smtClean="0"/>
              <a:t>) pattern. </a:t>
            </a:r>
            <a:endParaRPr lang="en-US" altLang="zh-CN" sz="2400" dirty="0"/>
          </a:p>
        </p:txBody>
      </p:sp>
      <p:grpSp>
        <p:nvGrpSpPr>
          <p:cNvPr id="13" name="组合 3"/>
          <p:cNvGrpSpPr/>
          <p:nvPr/>
        </p:nvGrpSpPr>
        <p:grpSpPr bwMode="auto">
          <a:xfrm>
            <a:off x="0" y="579233"/>
            <a:ext cx="9144000" cy="420086"/>
            <a:chOff x="0" y="133158"/>
            <a:chExt cx="9144000" cy="420086"/>
          </a:xfrm>
        </p:grpSpPr>
        <p:cxnSp>
          <p:nvCxnSpPr>
            <p:cNvPr id="15" name="直接连接符 14"/>
            <p:cNvCxnSpPr/>
            <p:nvPr/>
          </p:nvCxnSpPr>
          <p:spPr>
            <a:xfrm>
              <a:off x="4859338" y="343994"/>
              <a:ext cx="4284662" cy="0"/>
            </a:xfrm>
            <a:prstGeom prst="line">
              <a:avLst/>
            </a:prstGeom>
            <a:ln>
              <a:solidFill>
                <a:srgbClr val="A71F1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6" name="Picture 5" descr="G:\360data\重要数据\桌面\东京国际朝日学院\素材\kiri-kiku0156498982.png"/>
            <p:cNvPicPr>
              <a:picLocks noChangeAspect="1" noChangeArrowheads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 bwMode="auto">
            <a:xfrm>
              <a:off x="4361957" y="133158"/>
              <a:ext cx="420086" cy="4200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17" name="直接连接符 16"/>
            <p:cNvCxnSpPr/>
            <p:nvPr/>
          </p:nvCxnSpPr>
          <p:spPr>
            <a:xfrm>
              <a:off x="0" y="343994"/>
              <a:ext cx="4284663" cy="0"/>
            </a:xfrm>
            <a:prstGeom prst="line">
              <a:avLst/>
            </a:prstGeom>
            <a:ln>
              <a:solidFill>
                <a:srgbClr val="A71F1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" name="Picture 8" descr="20086216414041970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1721485"/>
            <a:ext cx="2103755" cy="2497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8"/>
          <p:cNvSpPr txBox="1">
            <a:spLocks noChangeArrowheads="1"/>
          </p:cNvSpPr>
          <p:nvPr/>
        </p:nvSpPr>
        <p:spPr bwMode="auto">
          <a:xfrm>
            <a:off x="428596" y="142856"/>
            <a:ext cx="7929588" cy="64633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defTabSz="878205" eaLnBrk="1" hangingPunct="1">
              <a:lnSpc>
                <a:spcPct val="120000"/>
              </a:lnSpc>
            </a:pPr>
            <a:r>
              <a:rPr lang="en-US" altLang="zh-CN" sz="3000" dirty="0" smtClean="0">
                <a:solidFill>
                  <a:srgbClr val="772C03"/>
                </a:solidFill>
                <a:latin typeface="Aharoni" panose="02010803020104030203" pitchFamily="2" charset="-79"/>
                <a:ea typeface="经典繁毛楷" panose="02010609000101010101" pitchFamily="49" charset="-122"/>
                <a:cs typeface="Aharoni" panose="02010803020104030203" pitchFamily="2" charset="-79"/>
              </a:rPr>
              <a:t>Calligraphy</a:t>
            </a:r>
            <a:endParaRPr lang="en-US" altLang="zh-CN" sz="3000" dirty="0" smtClean="0">
              <a:solidFill>
                <a:srgbClr val="772C03"/>
              </a:solidFill>
              <a:latin typeface="Aharoni" panose="02010803020104030203" pitchFamily="2" charset="-79"/>
              <a:ea typeface="经典繁毛楷" panose="02010609000101010101" pitchFamily="49" charset="-122"/>
              <a:cs typeface="Aharoni" panose="02010803020104030203" pitchFamily="2" charset="-79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灯片编号占位符 1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</a:ln>
        </p:spPr>
        <p:txBody>
          <a:bodyPr/>
          <a:lstStyle/>
          <a:p>
            <a:fld id="{6DC83767-297E-4BF8-845B-5970FB2FB146}" type="slidenum">
              <a:rPr lang="zh-CN" altLang="en-US"/>
            </a:fld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2771800" y="1000112"/>
            <a:ext cx="324742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 smtClean="0">
                <a:solidFill>
                  <a:schemeClr val="accent6">
                    <a:lumMod val="50000"/>
                  </a:schemeClr>
                </a:solidFill>
              </a:rPr>
              <a:t>The Official Form (</a:t>
            </a:r>
            <a:r>
              <a:rPr lang="zh-CN" altLang="en-US" sz="2400" b="1" dirty="0" smtClean="0">
                <a:solidFill>
                  <a:schemeClr val="accent6">
                    <a:lumMod val="50000"/>
                  </a:schemeClr>
                </a:solidFill>
              </a:rPr>
              <a:t>隶书</a:t>
            </a:r>
            <a:r>
              <a:rPr lang="en-US" altLang="zh-CN" sz="2400" b="1" dirty="0" smtClean="0">
                <a:solidFill>
                  <a:schemeClr val="accent6">
                    <a:lumMod val="50000"/>
                  </a:schemeClr>
                </a:solidFill>
              </a:rPr>
              <a:t>)</a:t>
            </a:r>
            <a:endParaRPr lang="zh-CN" altLang="en-US" sz="24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571472" y="1714492"/>
            <a:ext cx="500066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zh-CN" sz="2400" dirty="0" smtClean="0"/>
              <a:t> turning point in the evolution of </a:t>
            </a:r>
            <a:endParaRPr lang="en-US" altLang="zh-CN" sz="2400" dirty="0" smtClean="0"/>
          </a:p>
          <a:p>
            <a:r>
              <a:rPr lang="en-US" altLang="zh-CN" sz="2400" dirty="0" smtClean="0"/>
              <a:t>   Chinese scripts </a:t>
            </a:r>
            <a:endParaRPr lang="en-US" altLang="zh-CN" sz="24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2400" dirty="0" smtClean="0"/>
              <a:t> foundation of the later script forms </a:t>
            </a:r>
            <a:endParaRPr lang="en-US" altLang="zh-CN" sz="24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2400" dirty="0" smtClean="0"/>
              <a:t> turned the remaining curved and </a:t>
            </a:r>
            <a:endParaRPr lang="en-US" altLang="zh-CN" sz="2400" dirty="0" smtClean="0"/>
          </a:p>
          <a:p>
            <a:r>
              <a:rPr lang="en-US" altLang="zh-CN" sz="2400" dirty="0" smtClean="0"/>
              <a:t>   round strokes of the seal form into </a:t>
            </a:r>
            <a:endParaRPr lang="en-US" altLang="zh-CN" sz="2400" dirty="0" smtClean="0"/>
          </a:p>
          <a:p>
            <a:r>
              <a:rPr lang="en-US" altLang="zh-CN" sz="2400" dirty="0" smtClean="0"/>
              <a:t>   linear (</a:t>
            </a:r>
            <a:r>
              <a:rPr lang="zh-CN" altLang="en-US" sz="2400" dirty="0" smtClean="0"/>
              <a:t>直线的</a:t>
            </a:r>
            <a:r>
              <a:rPr lang="en-US" altLang="zh-CN" sz="2400" dirty="0" smtClean="0"/>
              <a:t>) and flat square (</a:t>
            </a:r>
            <a:r>
              <a:rPr lang="zh-CN" altLang="en-US" sz="2400" dirty="0" smtClean="0"/>
              <a:t>扁方</a:t>
            </a:r>
            <a:endParaRPr lang="en-US" altLang="zh-CN" sz="2400" dirty="0" smtClean="0"/>
          </a:p>
          <a:p>
            <a:r>
              <a:rPr lang="en-US" altLang="zh-CN" sz="2400" dirty="0" smtClean="0"/>
              <a:t>   </a:t>
            </a:r>
            <a:r>
              <a:rPr lang="zh-CN" altLang="en-US" sz="2400" dirty="0" smtClean="0"/>
              <a:t>形</a:t>
            </a:r>
            <a:r>
              <a:rPr lang="en-US" altLang="zh-CN" sz="2400" dirty="0" smtClean="0"/>
              <a:t>) shapes. </a:t>
            </a:r>
            <a:endParaRPr lang="en-US" altLang="zh-CN" sz="2400" dirty="0"/>
          </a:p>
        </p:txBody>
      </p:sp>
      <p:grpSp>
        <p:nvGrpSpPr>
          <p:cNvPr id="3" name="组合 3"/>
          <p:cNvGrpSpPr/>
          <p:nvPr/>
        </p:nvGrpSpPr>
        <p:grpSpPr bwMode="auto">
          <a:xfrm>
            <a:off x="0" y="579233"/>
            <a:ext cx="9144000" cy="420086"/>
            <a:chOff x="0" y="133158"/>
            <a:chExt cx="9144000" cy="420086"/>
          </a:xfrm>
        </p:grpSpPr>
        <p:cxnSp>
          <p:nvCxnSpPr>
            <p:cNvPr id="15" name="直接连接符 14"/>
            <p:cNvCxnSpPr/>
            <p:nvPr/>
          </p:nvCxnSpPr>
          <p:spPr>
            <a:xfrm>
              <a:off x="4859338" y="343994"/>
              <a:ext cx="4284662" cy="0"/>
            </a:xfrm>
            <a:prstGeom prst="line">
              <a:avLst/>
            </a:prstGeom>
            <a:ln>
              <a:solidFill>
                <a:srgbClr val="A71F1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6" name="Picture 5" descr="G:\360data\重要数据\桌面\东京国际朝日学院\素材\kiri-kiku0156498982.png"/>
            <p:cNvPicPr>
              <a:picLocks noChangeAspect="1" noChangeArrowheads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 bwMode="auto">
            <a:xfrm>
              <a:off x="4361957" y="133158"/>
              <a:ext cx="420086" cy="4200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17" name="直接连接符 16"/>
            <p:cNvCxnSpPr/>
            <p:nvPr/>
          </p:nvCxnSpPr>
          <p:spPr>
            <a:xfrm>
              <a:off x="0" y="343994"/>
              <a:ext cx="4284663" cy="0"/>
            </a:xfrm>
            <a:prstGeom prst="line">
              <a:avLst/>
            </a:prstGeom>
            <a:ln>
              <a:solidFill>
                <a:srgbClr val="A71F1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Picture 1032" descr="CD002429-069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0694" y="1571616"/>
            <a:ext cx="3254370" cy="3306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8"/>
          <p:cNvSpPr txBox="1">
            <a:spLocks noChangeArrowheads="1"/>
          </p:cNvSpPr>
          <p:nvPr/>
        </p:nvSpPr>
        <p:spPr bwMode="auto">
          <a:xfrm>
            <a:off x="428596" y="142856"/>
            <a:ext cx="7929588" cy="64633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defTabSz="878205" eaLnBrk="1" hangingPunct="1">
              <a:lnSpc>
                <a:spcPct val="120000"/>
              </a:lnSpc>
            </a:pPr>
            <a:r>
              <a:rPr lang="en-US" altLang="zh-CN" sz="3000" dirty="0" smtClean="0">
                <a:solidFill>
                  <a:srgbClr val="772C03"/>
                </a:solidFill>
                <a:latin typeface="Aharoni" panose="02010803020104030203" pitchFamily="2" charset="-79"/>
                <a:ea typeface="经典繁毛楷" panose="02010609000101010101" pitchFamily="49" charset="-122"/>
                <a:cs typeface="Aharoni" panose="02010803020104030203" pitchFamily="2" charset="-79"/>
              </a:rPr>
              <a:t>Calligraphy</a:t>
            </a:r>
            <a:endParaRPr lang="en-US" altLang="zh-CN" sz="3000" dirty="0" smtClean="0">
              <a:solidFill>
                <a:srgbClr val="772C03"/>
              </a:solidFill>
              <a:latin typeface="Aharoni" panose="02010803020104030203" pitchFamily="2" charset="-79"/>
              <a:ea typeface="经典繁毛楷" panose="02010609000101010101" pitchFamily="49" charset="-122"/>
              <a:cs typeface="Aharoni" panose="02010803020104030203" pitchFamily="2" charset="-79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2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灯片编号占位符 1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</a:ln>
        </p:spPr>
        <p:txBody>
          <a:bodyPr/>
          <a:lstStyle/>
          <a:p>
            <a:fld id="{6DC83767-297E-4BF8-845B-5970FB2FB146}" type="slidenum">
              <a:rPr lang="zh-CN" altLang="en-US"/>
            </a:fld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2771800" y="1000112"/>
            <a:ext cx="32680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 smtClean="0">
                <a:solidFill>
                  <a:schemeClr val="accent6">
                    <a:lumMod val="50000"/>
                  </a:schemeClr>
                </a:solidFill>
              </a:rPr>
              <a:t>The Cursive Form (</a:t>
            </a:r>
            <a:r>
              <a:rPr lang="zh-CN" altLang="en-US" sz="2400" b="1" dirty="0" smtClean="0">
                <a:solidFill>
                  <a:schemeClr val="accent6">
                    <a:lumMod val="50000"/>
                  </a:schemeClr>
                </a:solidFill>
              </a:rPr>
              <a:t>草书</a:t>
            </a:r>
            <a:r>
              <a:rPr lang="en-US" altLang="zh-CN" sz="2400" b="1" dirty="0" smtClean="0">
                <a:solidFill>
                  <a:schemeClr val="accent6">
                    <a:lumMod val="50000"/>
                  </a:schemeClr>
                </a:solidFill>
              </a:rPr>
              <a:t>)</a:t>
            </a:r>
            <a:endParaRPr lang="zh-CN" altLang="en-US" sz="24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714348" y="1714492"/>
            <a:ext cx="500066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zh-CN" sz="2400" dirty="0" smtClean="0"/>
              <a:t> smooth and lively with strokes </a:t>
            </a:r>
            <a:endParaRPr lang="en-US" altLang="zh-CN" sz="2400" dirty="0" smtClean="0"/>
          </a:p>
          <a:p>
            <a:r>
              <a:rPr lang="en-US" altLang="zh-CN" sz="2400" dirty="0" smtClean="0"/>
              <a:t>   flowing and characters linking </a:t>
            </a:r>
            <a:endParaRPr lang="en-US" altLang="zh-CN" sz="2400" dirty="0" smtClean="0"/>
          </a:p>
          <a:p>
            <a:r>
              <a:rPr lang="en-US" altLang="zh-CN" sz="2400" dirty="0" smtClean="0"/>
              <a:t>   together </a:t>
            </a:r>
            <a:endParaRPr lang="en-US" altLang="zh-CN" sz="24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2400" dirty="0" smtClean="0"/>
              <a:t> often joined, with the last stroke of </a:t>
            </a:r>
            <a:endParaRPr lang="en-US" altLang="zh-CN" sz="2400" dirty="0" smtClean="0"/>
          </a:p>
          <a:p>
            <a:r>
              <a:rPr lang="en-US" altLang="zh-CN" sz="2400" dirty="0" smtClean="0"/>
              <a:t>  one merging into the initial stroke of </a:t>
            </a:r>
            <a:endParaRPr lang="en-US" altLang="zh-CN" sz="2400" dirty="0" smtClean="0"/>
          </a:p>
          <a:p>
            <a:r>
              <a:rPr lang="en-US" altLang="zh-CN" sz="2400" dirty="0" smtClean="0"/>
              <a:t>  the next. </a:t>
            </a:r>
            <a:endParaRPr lang="en-US" altLang="zh-CN" sz="24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2400" dirty="0" smtClean="0"/>
              <a:t> executed freely and rapidly</a:t>
            </a:r>
            <a:endParaRPr lang="en-US" altLang="zh-CN" sz="24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2400" dirty="0" smtClean="0"/>
              <a:t> appear exaggerated (</a:t>
            </a:r>
            <a:r>
              <a:rPr lang="zh-CN" altLang="en-US" sz="2400" dirty="0" smtClean="0"/>
              <a:t>夸张的</a:t>
            </a:r>
            <a:r>
              <a:rPr lang="en-US" altLang="zh-CN" sz="2400" dirty="0" smtClean="0"/>
              <a:t>) </a:t>
            </a:r>
            <a:endParaRPr lang="en-US" altLang="zh-CN" sz="2400" dirty="0"/>
          </a:p>
        </p:txBody>
      </p:sp>
      <p:grpSp>
        <p:nvGrpSpPr>
          <p:cNvPr id="3" name="组合 3"/>
          <p:cNvGrpSpPr/>
          <p:nvPr/>
        </p:nvGrpSpPr>
        <p:grpSpPr bwMode="auto">
          <a:xfrm>
            <a:off x="0" y="579233"/>
            <a:ext cx="9144000" cy="420086"/>
            <a:chOff x="0" y="133158"/>
            <a:chExt cx="9144000" cy="420086"/>
          </a:xfrm>
        </p:grpSpPr>
        <p:cxnSp>
          <p:nvCxnSpPr>
            <p:cNvPr id="15" name="直接连接符 14"/>
            <p:cNvCxnSpPr/>
            <p:nvPr/>
          </p:nvCxnSpPr>
          <p:spPr>
            <a:xfrm>
              <a:off x="4859338" y="343994"/>
              <a:ext cx="4284662" cy="0"/>
            </a:xfrm>
            <a:prstGeom prst="line">
              <a:avLst/>
            </a:prstGeom>
            <a:ln>
              <a:solidFill>
                <a:srgbClr val="A71F1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6" name="Picture 5" descr="G:\360data\重要数据\桌面\东京国际朝日学院\素材\kiri-kiku0156498982.png"/>
            <p:cNvPicPr>
              <a:picLocks noChangeAspect="1" noChangeArrowheads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 bwMode="auto">
            <a:xfrm>
              <a:off x="4361957" y="133158"/>
              <a:ext cx="420086" cy="4200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17" name="直接连接符 16"/>
            <p:cNvCxnSpPr/>
            <p:nvPr/>
          </p:nvCxnSpPr>
          <p:spPr>
            <a:xfrm>
              <a:off x="0" y="343994"/>
              <a:ext cx="4284663" cy="0"/>
            </a:xfrm>
            <a:prstGeom prst="line">
              <a:avLst/>
            </a:prstGeom>
            <a:ln>
              <a:solidFill>
                <a:srgbClr val="A71F1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8" name="Picture 1032" descr="18266_20070909225133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6755" y="1571625"/>
            <a:ext cx="2280920" cy="2141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8"/>
          <p:cNvSpPr txBox="1">
            <a:spLocks noChangeArrowheads="1"/>
          </p:cNvSpPr>
          <p:nvPr/>
        </p:nvSpPr>
        <p:spPr bwMode="auto">
          <a:xfrm>
            <a:off x="428596" y="142856"/>
            <a:ext cx="7929588" cy="64633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defTabSz="878205" eaLnBrk="1" hangingPunct="1">
              <a:lnSpc>
                <a:spcPct val="120000"/>
              </a:lnSpc>
            </a:pPr>
            <a:r>
              <a:rPr lang="en-US" altLang="zh-CN" sz="3000" dirty="0" smtClean="0">
                <a:solidFill>
                  <a:srgbClr val="772C03"/>
                </a:solidFill>
                <a:latin typeface="Aharoni" panose="02010803020104030203" pitchFamily="2" charset="-79"/>
                <a:ea typeface="经典繁毛楷" panose="02010609000101010101" pitchFamily="49" charset="-122"/>
                <a:cs typeface="Aharoni" panose="02010803020104030203" pitchFamily="2" charset="-79"/>
              </a:rPr>
              <a:t>Calligraphy</a:t>
            </a:r>
            <a:endParaRPr lang="en-US" altLang="zh-CN" sz="3000" dirty="0" smtClean="0">
              <a:solidFill>
                <a:srgbClr val="772C03"/>
              </a:solidFill>
              <a:latin typeface="Aharoni" panose="02010803020104030203" pitchFamily="2" charset="-79"/>
              <a:ea typeface="经典繁毛楷" panose="02010609000101010101" pitchFamily="49" charset="-122"/>
              <a:cs typeface="Aharoni" panose="02010803020104030203" pitchFamily="2" charset="-79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2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tags/tag1.xml><?xml version="1.0" encoding="utf-8"?>
<p:tagLst xmlns:p="http://schemas.openxmlformats.org/presentationml/2006/main">
  <p:tag name="commondata" val="eyJoZGlkIjoiODYzMzIwMjIyMjY3MjNjYzhkYWNkOGVjOWYxZjBjYTUifQ==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 bwMode="auto">
        <a:noFill/>
        <a:ln w="9525">
          <a:noFill/>
          <a:miter lim="800000"/>
        </a:ln>
      </a:spPr>
      <a:bodyPr>
        <a:spAutoFit/>
      </a:bodyPr>
      <a:lstStyle>
        <a:defPPr defTabSz="878205">
          <a:lnSpc>
            <a:spcPct val="120000"/>
          </a:lnSpc>
          <a:defRPr sz="1600" dirty="0">
            <a:solidFill>
              <a:srgbClr val="772C03"/>
            </a:solidFill>
            <a:latin typeface="Arial" panose="020B0604020202020204" pitchFamily="34" charset="0"/>
            <a:ea typeface="微软雅黑" panose="020B0503020204020204" pitchFamily="34" charset="-122"/>
            <a:cs typeface="Arial" panose="020B0604020202020204" pitchFamily="34" charset="0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9972</Words>
  <Application>WPS 演示</Application>
  <PresentationFormat>全屏显示(16:10)</PresentationFormat>
  <Paragraphs>718</Paragraphs>
  <Slides>58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58</vt:i4>
      </vt:variant>
    </vt:vector>
  </HeadingPairs>
  <TitlesOfParts>
    <vt:vector size="74" baseType="lpstr">
      <vt:lpstr>Arial</vt:lpstr>
      <vt:lpstr>宋体</vt:lpstr>
      <vt:lpstr>Wingdings</vt:lpstr>
      <vt:lpstr>Calibri</vt:lpstr>
      <vt:lpstr>微软雅黑</vt:lpstr>
      <vt:lpstr>华文细黑</vt:lpstr>
      <vt:lpstr>Times New Roman</vt:lpstr>
      <vt:lpstr>冬青黑体简体中文 W6</vt:lpstr>
      <vt:lpstr>黑体</vt:lpstr>
      <vt:lpstr>Aharoni</vt:lpstr>
      <vt:lpstr>经典繁毛楷</vt:lpstr>
      <vt:lpstr>楷体_GB2312</vt:lpstr>
      <vt:lpstr>楷体</vt:lpstr>
      <vt:lpstr>Arial Unicode MS</vt:lpstr>
      <vt:lpstr>Calibri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XTU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Peng Jinfeng</dc:creator>
  <cp:lastModifiedBy>张秋爽</cp:lastModifiedBy>
  <cp:revision>1724</cp:revision>
  <dcterms:created xsi:type="dcterms:W3CDTF">2011-08-05T13:10:00Z</dcterms:created>
  <dcterms:modified xsi:type="dcterms:W3CDTF">2024-06-03T00:45:30Z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043B850B6E0D4C09B7C7DC47BC35AD3B</vt:lpwstr>
  </property>
  <property fmtid="{D5CDD505-2E9C-101B-9397-08002B2CF9AE}" pid="3" name="KSOProductBuildVer">
    <vt:lpwstr>2052-12.1.0.16929</vt:lpwstr>
  </property>
</Properties>
</file>